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0" r:id="rId5"/>
    <p:sldId id="257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18644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4812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919858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34160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039182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044202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98795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597948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450886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08698-251D-4427-A166-CCB30F0B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BB7623-045D-4392-9716-A18E505ED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77A0C7-E614-49DE-961C-0D748798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0D25D-D8D1-4963-BCB2-1D87CB8B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DBFFE7-A4CB-4337-9F2A-BAD4CC08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06267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93884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57911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91230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30547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68779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67962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44183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7078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FB5AD0-58FE-4CB6-8354-494530AC52AB}" type="datetimeFigureOut">
              <a:rPr lang="sr-Latn-RS" smtClean="0"/>
              <a:pPr/>
              <a:t>14.9.2021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555ECF-E49B-46C3-8F38-8F6BE833F3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49988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5D68E-D4C2-4DA3-8B4C-331180CBF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61663"/>
            <a:ext cx="8689976" cy="249803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R</a:t>
            </a:r>
            <a:r>
              <a:rPr lang="sr-Latn-RS" sz="3200" dirty="0" smtClean="0">
                <a:latin typeface="Arial Black" panose="020B0A04020102020204" pitchFamily="34" charset="0"/>
              </a:rPr>
              <a:t>azlike u efikasnosti herbicida primenjenih u usevu suncokreta</a:t>
            </a:r>
            <a:endParaRPr lang="sr-Latn-RS" sz="3200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A3BA7B-5147-4059-9995-641F7E95F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4751" y="4108175"/>
            <a:ext cx="8689976" cy="1815546"/>
          </a:xfrm>
        </p:spPr>
        <p:txBody>
          <a:bodyPr/>
          <a:lstStyle/>
          <a:p>
            <a:r>
              <a:rPr lang="sr-Latn-RS" b="1" dirty="0" err="1"/>
              <a:t>Dipl.ing</a:t>
            </a:r>
            <a:r>
              <a:rPr lang="sr-Latn-RS" b="1" dirty="0"/>
              <a:t> Mi</a:t>
            </a:r>
            <a:r>
              <a:rPr lang="en-US" b="1" dirty="0"/>
              <a:t>r</a:t>
            </a:r>
            <a:r>
              <a:rPr lang="sr-Latn-RS" b="1" dirty="0" err="1"/>
              <a:t>jana</a:t>
            </a:r>
            <a:r>
              <a:rPr lang="sr-Latn-RS" b="1" dirty="0"/>
              <a:t> Zorić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506A68-C75B-4FBB-80EF-1AB162F87DB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8469" y="502406"/>
            <a:ext cx="236551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AA95FC20-FB9D-4984-8512-35C4A5CB7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2316" y="459339"/>
            <a:ext cx="1536730" cy="1523162"/>
          </a:xfrm>
          <a:prstGeom prst="rect">
            <a:avLst/>
          </a:prstGeom>
          <a:solidFill>
            <a:srgbClr val="FF3300">
              <a:alpha val="0"/>
            </a:srgbClr>
          </a:solidFill>
        </p:spPr>
      </p:pic>
    </p:spTree>
    <p:extLst>
      <p:ext uri="{BB962C8B-B14F-4D97-AF65-F5344CB8AC3E}">
        <p14:creationId xmlns:p14="http://schemas.microsoft.com/office/powerpoint/2010/main" xmlns="" val="33591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A85AFD3-C996-47A0-B86C-2092D0E86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351" y="249133"/>
            <a:ext cx="5274364" cy="34482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10AA2E-92E4-4260-81DC-299D19DA9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1530" y="249132"/>
            <a:ext cx="5459894" cy="34482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88C32C-C315-4ED3-B0D7-601B168BDEEC}"/>
              </a:ext>
            </a:extLst>
          </p:cNvPr>
          <p:cNvSpPr txBox="1"/>
          <p:nvPr/>
        </p:nvSpPr>
        <p:spPr>
          <a:xfrm>
            <a:off x="430351" y="4320209"/>
            <a:ext cx="11311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S-metalohlor 960 g/l (1,2 l/ha ) </a:t>
            </a:r>
            <a:r>
              <a:rPr lang="sr-Latn-RS" dirty="0"/>
              <a:t>+ </a:t>
            </a:r>
            <a:r>
              <a:rPr lang="sr-Latn-RS" dirty="0" smtClean="0"/>
              <a:t>Terbutilazin 500 g/l (1,5 </a:t>
            </a:r>
            <a:r>
              <a:rPr lang="sr-Latn-RS" dirty="0"/>
              <a:t>l/ha </a:t>
            </a:r>
            <a:r>
              <a:rPr lang="sr-Latn-RS" dirty="0" smtClean="0"/>
              <a:t>) PRE </a:t>
            </a:r>
            <a:r>
              <a:rPr lang="sr-Latn-RS" dirty="0"/>
              <a:t>EM</a:t>
            </a:r>
          </a:p>
          <a:p>
            <a:r>
              <a:rPr lang="sr-Latn-RS" dirty="0" smtClean="0"/>
              <a:t>Imazamoks 40 g/l  </a:t>
            </a:r>
            <a:r>
              <a:rPr lang="sr-Latn-RS" dirty="0"/>
              <a:t>0,6 l /ha + 0,6 l/ha POST EM (split aplikacija)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Latn-RS" dirty="0"/>
              <a:t>I </a:t>
            </a:r>
            <a:r>
              <a:rPr lang="sr-Latn-RS" dirty="0" err="1"/>
              <a:t>split</a:t>
            </a:r>
            <a:r>
              <a:rPr lang="sr-Latn-RS" dirty="0"/>
              <a:t> aplikacija 08.05.2019. suncokret 2 lista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Latn-RS" dirty="0"/>
              <a:t>II </a:t>
            </a:r>
            <a:r>
              <a:rPr lang="sr-Latn-RS" dirty="0" err="1"/>
              <a:t>split</a:t>
            </a:r>
            <a:r>
              <a:rPr lang="sr-Latn-RS" dirty="0"/>
              <a:t> aplikacija 20.05.2019. suncokret 4 lista</a:t>
            </a:r>
          </a:p>
          <a:p>
            <a:r>
              <a:rPr lang="sr-Latn-RS" dirty="0" smtClean="0"/>
              <a:t>Kvizalofop -p-etil 50 g/l (2 </a:t>
            </a:r>
            <a:r>
              <a:rPr lang="sr-Latn-RS" dirty="0"/>
              <a:t>l/ha </a:t>
            </a:r>
            <a:r>
              <a:rPr lang="sr-Latn-RS" dirty="0" smtClean="0"/>
              <a:t>) POST </a:t>
            </a:r>
            <a:r>
              <a:rPr lang="sr-Latn-RS" dirty="0"/>
              <a:t>EM  03.06.2019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 EFIKASNOST  80 % </a:t>
            </a:r>
          </a:p>
          <a:p>
            <a:r>
              <a:rPr lang="sr-Latn-RS" dirty="0" smtClean="0"/>
              <a:t> PRINOS 3600 kg/ha</a:t>
            </a:r>
            <a:endParaRPr lang="sr-Latn-RS" dirty="0"/>
          </a:p>
          <a:p>
            <a:pPr lvl="1"/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8477795" y="3749040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22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B3B7EB7-70C8-4869-A50F-E37E7F17B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079" y="384728"/>
            <a:ext cx="5499652" cy="41210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522664-E118-4C54-9356-1ED7AB76B1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272" y="384728"/>
            <a:ext cx="5698432" cy="41210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2026A3-B236-458E-B0EA-FCD0BE5CBFD3}"/>
              </a:ext>
            </a:extLst>
          </p:cNvPr>
          <p:cNvSpPr txBox="1"/>
          <p:nvPr/>
        </p:nvSpPr>
        <p:spPr>
          <a:xfrm>
            <a:off x="477079" y="5062330"/>
            <a:ext cx="11529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S-metalohlor 312,5 g/l + Terbutilazin 187,5 g/l (3,5 </a:t>
            </a:r>
            <a:r>
              <a:rPr lang="sr-Latn-RS" dirty="0"/>
              <a:t>l/ha </a:t>
            </a:r>
            <a:r>
              <a:rPr lang="sr-Latn-RS" dirty="0" smtClean="0"/>
              <a:t>) PRE </a:t>
            </a:r>
            <a:r>
              <a:rPr lang="sr-Latn-RS" dirty="0"/>
              <a:t>EM </a:t>
            </a:r>
          </a:p>
          <a:p>
            <a:r>
              <a:rPr lang="sr-Latn-RS" dirty="0" smtClean="0"/>
              <a:t>Imazamoks  1,2 l/ha (</a:t>
            </a:r>
            <a:r>
              <a:rPr lang="sr-Latn-RS" dirty="0" smtClean="0"/>
              <a:t>0,6 </a:t>
            </a:r>
            <a:r>
              <a:rPr lang="sr-Latn-RS" dirty="0"/>
              <a:t>l /ha + 0,6 </a:t>
            </a:r>
            <a:r>
              <a:rPr lang="sr-Latn-RS" dirty="0" smtClean="0"/>
              <a:t>l/ha) -(</a:t>
            </a:r>
            <a:r>
              <a:rPr lang="sr-Latn-RS" dirty="0"/>
              <a:t>split aplikacija</a:t>
            </a:r>
            <a:r>
              <a:rPr lang="sr-Latn-RS" dirty="0" smtClean="0"/>
              <a:t>) POST EM </a:t>
            </a:r>
            <a:endParaRPr lang="sr-Latn-R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Latn-RS" dirty="0"/>
              <a:t>I </a:t>
            </a:r>
            <a:r>
              <a:rPr lang="sr-Latn-RS" dirty="0" err="1"/>
              <a:t>split</a:t>
            </a:r>
            <a:r>
              <a:rPr lang="sr-Latn-RS" dirty="0"/>
              <a:t> aplikacija 08.05.2019. suncokret 2 lista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Latn-RS" dirty="0"/>
              <a:t>II </a:t>
            </a:r>
            <a:r>
              <a:rPr lang="sr-Latn-RS" dirty="0" err="1"/>
              <a:t>split</a:t>
            </a:r>
            <a:r>
              <a:rPr lang="sr-Latn-RS" dirty="0"/>
              <a:t> aplikacija 20.05.2019. suncokret 4 lista</a:t>
            </a:r>
          </a:p>
          <a:p>
            <a:r>
              <a:rPr lang="sr-Latn-RS" dirty="0" smtClean="0"/>
              <a:t>Kletodim 120 g/l ( </a:t>
            </a:r>
            <a:r>
              <a:rPr lang="sr-Latn-RS" dirty="0"/>
              <a:t>2 l/ha </a:t>
            </a:r>
            <a:r>
              <a:rPr lang="sr-Latn-RS" dirty="0" smtClean="0"/>
              <a:t> ) POST </a:t>
            </a:r>
            <a:r>
              <a:rPr lang="sr-Latn-RS" dirty="0"/>
              <a:t>EM 03.06.2019</a:t>
            </a:r>
            <a:r>
              <a:rPr lang="sr-Latn-RS" dirty="0" smtClean="0"/>
              <a:t>.</a:t>
            </a:r>
            <a:endParaRPr lang="en-US" dirty="0" smtClean="0"/>
          </a:p>
          <a:p>
            <a:r>
              <a:rPr lang="en-US" dirty="0" smtClean="0"/>
              <a:t>EFIKASNOST</a:t>
            </a:r>
            <a:r>
              <a:rPr lang="sr-Latn-RS" dirty="0" smtClean="0"/>
              <a:t> 83,3 % , PRINOS 3730 kg/ha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4480560"/>
            <a:ext cx="12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35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0642F14-1E3F-4A7E-910A-E766F5A31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217" y="271670"/>
            <a:ext cx="5439983" cy="34919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2D20E7-D177-4E07-BCE2-F3825555E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71670"/>
            <a:ext cx="5658678" cy="3491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86E32B-0330-44C9-BA85-442E26415E28}"/>
              </a:ext>
            </a:extLst>
          </p:cNvPr>
          <p:cNvSpPr txBox="1"/>
          <p:nvPr/>
        </p:nvSpPr>
        <p:spPr>
          <a:xfrm>
            <a:off x="516835" y="4426226"/>
            <a:ext cx="11158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Flurohloridon 250 g/l ( </a:t>
            </a:r>
            <a:r>
              <a:rPr lang="sr-Latn-RS" dirty="0"/>
              <a:t>2 </a:t>
            </a:r>
            <a:r>
              <a:rPr lang="sr-Latn-RS" dirty="0" smtClean="0"/>
              <a:t>l/ha ) </a:t>
            </a:r>
            <a:r>
              <a:rPr lang="sr-Latn-RS" dirty="0"/>
              <a:t>+ </a:t>
            </a:r>
            <a:r>
              <a:rPr lang="sr-Latn-RS" dirty="0" smtClean="0"/>
              <a:t>Dimetenamid 720 g/l (1 l/ha ) </a:t>
            </a:r>
            <a:r>
              <a:rPr lang="sr-Latn-RS" dirty="0"/>
              <a:t>PRE EM </a:t>
            </a:r>
          </a:p>
          <a:p>
            <a:r>
              <a:rPr lang="sr-Latn-RS" dirty="0" smtClean="0"/>
              <a:t>Kletodim (120 g/l ) 2 </a:t>
            </a:r>
            <a:r>
              <a:rPr lang="sr-Latn-RS" dirty="0"/>
              <a:t>l/ha POST EM 03.06.2019.</a:t>
            </a:r>
          </a:p>
          <a:p>
            <a:r>
              <a:rPr lang="sr-Latn-RS" dirty="0"/>
              <a:t>Količina padavina 10 dana pre i posle primene PRE EM tretmana herbicidima je bila </a:t>
            </a:r>
            <a:r>
              <a:rPr lang="sr-Latn-RS" dirty="0" smtClean="0"/>
              <a:t>22 </a:t>
            </a:r>
            <a:r>
              <a:rPr lang="sr-Latn-RS" dirty="0" smtClean="0"/>
              <a:t>mm/m2</a:t>
            </a:r>
          </a:p>
          <a:p>
            <a:r>
              <a:rPr lang="sr-Latn-RS" dirty="0" smtClean="0"/>
              <a:t> EFIKASNOST  70 %</a:t>
            </a:r>
          </a:p>
          <a:p>
            <a:r>
              <a:rPr lang="sr-Latn-RS" dirty="0" smtClean="0"/>
              <a:t> PRINOS         3492 kg</a:t>
            </a:r>
            <a:endParaRPr lang="sr-Latn-RS" dirty="0"/>
          </a:p>
          <a:p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8046720" y="3735977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38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8FE321B-B828-41A9-A60D-2E3371723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78" y="391248"/>
            <a:ext cx="5572022" cy="395246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EF6DBE-41A4-49BA-BFF0-0428FBF115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8674" y="391249"/>
            <a:ext cx="5572022" cy="39524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339C4B-5901-4E19-9780-6F899A3F4C0F}"/>
              </a:ext>
            </a:extLst>
          </p:cNvPr>
          <p:cNvSpPr txBox="1"/>
          <p:nvPr/>
        </p:nvSpPr>
        <p:spPr>
          <a:xfrm>
            <a:off x="523978" y="5035826"/>
            <a:ext cx="11336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Imazamoks 80 g/l  0,6 </a:t>
            </a:r>
            <a:r>
              <a:rPr lang="sr-Latn-RS" dirty="0"/>
              <a:t>l/ha </a:t>
            </a:r>
            <a:r>
              <a:rPr lang="sr-Latn-RS" dirty="0" smtClean="0"/>
              <a:t> </a:t>
            </a:r>
            <a:r>
              <a:rPr lang="sr-Latn-RS" dirty="0"/>
              <a:t>(split </a:t>
            </a:r>
            <a:r>
              <a:rPr lang="sr-Latn-RS" dirty="0" smtClean="0"/>
              <a:t>aplikacija 0,3 l/ha+0,3 l/ha) </a:t>
            </a:r>
            <a:r>
              <a:rPr lang="sr-Latn-RS" dirty="0"/>
              <a:t>POST 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dirty="0"/>
              <a:t>I </a:t>
            </a:r>
            <a:r>
              <a:rPr lang="sr-Latn-RS" dirty="0" err="1"/>
              <a:t>split</a:t>
            </a:r>
            <a:r>
              <a:rPr lang="sr-Latn-RS" dirty="0"/>
              <a:t> aplikacija suncokret 2 lista 08.05.2019.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dirty="0"/>
              <a:t>II </a:t>
            </a:r>
            <a:r>
              <a:rPr lang="sr-Latn-RS" dirty="0" err="1"/>
              <a:t>split</a:t>
            </a:r>
            <a:r>
              <a:rPr lang="sr-Latn-RS" dirty="0"/>
              <a:t> aplikacija suncokret 4-5 listova 25.05.2019. </a:t>
            </a:r>
          </a:p>
          <a:p>
            <a:r>
              <a:rPr lang="sr-Latn-RS" dirty="0" smtClean="0"/>
              <a:t>Kvizalofop-p-etil 50 g/l (2 l/ha) </a:t>
            </a:r>
            <a:r>
              <a:rPr lang="sr-Latn-RS" dirty="0"/>
              <a:t>03.06.2019.  </a:t>
            </a:r>
            <a:endParaRPr lang="sr-Latn-RS" dirty="0" smtClean="0"/>
          </a:p>
          <a:p>
            <a:r>
              <a:rPr lang="sr-Latn-RS" dirty="0" smtClean="0"/>
              <a:t>EFIKASNOST  77 % </a:t>
            </a:r>
          </a:p>
          <a:p>
            <a:r>
              <a:rPr lang="sr-Latn-RS" dirty="0" smtClean="0"/>
              <a:t>PRINOS         3508 kg </a:t>
            </a:r>
            <a:endParaRPr lang="sr-Latn-R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8255726" y="4415246"/>
            <a:ext cx="312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79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484C7F9-68BB-4046-A8E6-E08AF0CE2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28" y="291410"/>
            <a:ext cx="5526398" cy="390952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8C277A-7FAE-4B3D-837E-FFA69764A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774" y="291410"/>
            <a:ext cx="5658678" cy="39095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921FC9-928B-44AD-80E8-838D9BE29568}"/>
              </a:ext>
            </a:extLst>
          </p:cNvPr>
          <p:cNvSpPr txBox="1"/>
          <p:nvPr/>
        </p:nvSpPr>
        <p:spPr>
          <a:xfrm>
            <a:off x="423828" y="4863548"/>
            <a:ext cx="11330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 Imazamoks 40 g/l (1,3 l/ha) </a:t>
            </a:r>
            <a:r>
              <a:rPr lang="sr-Latn-RS" dirty="0"/>
              <a:t>PRE EM</a:t>
            </a:r>
          </a:p>
          <a:p>
            <a:r>
              <a:rPr lang="sr-Latn-RS" dirty="0"/>
              <a:t> Količina padavina 10 dana pre i posle primene PRE EM tretmana herbicidima je bila </a:t>
            </a:r>
            <a:r>
              <a:rPr lang="sr-Latn-RS" dirty="0" smtClean="0"/>
              <a:t>22mm/m2</a:t>
            </a:r>
          </a:p>
          <a:p>
            <a:r>
              <a:rPr lang="sr-Latn-RS" dirty="0" smtClean="0"/>
              <a:t> EFIKASNOST   60 % </a:t>
            </a:r>
          </a:p>
          <a:p>
            <a:r>
              <a:rPr lang="sr-Latn-RS" dirty="0" smtClean="0"/>
              <a:t> PRINOS          3500 kg/ha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  <p:sp>
        <p:nvSpPr>
          <p:cNvPr id="9" name="TextBox 8"/>
          <p:cNvSpPr txBox="1"/>
          <p:nvPr/>
        </p:nvSpPr>
        <p:spPr>
          <a:xfrm>
            <a:off x="7759337" y="4532811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66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76096C-363C-40C6-836C-FEDD836E8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72290"/>
            <a:ext cx="5791200" cy="43129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89AB67-5F10-4DEA-BF05-25400F89A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5026" y="272290"/>
            <a:ext cx="5632174" cy="4312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090B95-8EBF-4BE7-91A6-9C9A77020AF2}"/>
              </a:ext>
            </a:extLst>
          </p:cNvPr>
          <p:cNvSpPr txBox="1"/>
          <p:nvPr/>
        </p:nvSpPr>
        <p:spPr>
          <a:xfrm>
            <a:off x="304800" y="5168348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Imazamoks 40 g/l  (2,5 l/ha) </a:t>
            </a:r>
            <a:r>
              <a:rPr lang="sr-Latn-RS" dirty="0"/>
              <a:t>POST EM (suncokret ima 2 lista) 02.05.2019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 EFIKASNOST 83,3 % </a:t>
            </a:r>
          </a:p>
          <a:p>
            <a:r>
              <a:rPr lang="sr-Latn-RS" dirty="0" smtClean="0"/>
              <a:t> PRINOS 3232 kg/ha </a:t>
            </a:r>
          </a:p>
          <a:p>
            <a:r>
              <a:rPr lang="sr-Latn-RS" dirty="0" smtClean="0"/>
              <a:t> FITOTOKSIJA 2,5 (1-5)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8203474" y="4689566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46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F4B0F1A-553D-4177-BE4E-D1B1AD692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30" y="238573"/>
            <a:ext cx="5923170" cy="404187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0B3750-0E88-4982-AF3A-C6B829D9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8829" y="238573"/>
            <a:ext cx="5750341" cy="4041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EACDF5-F4EB-4FC1-A5FB-F021E0F7C250}"/>
              </a:ext>
            </a:extLst>
          </p:cNvPr>
          <p:cNvSpPr txBox="1"/>
          <p:nvPr/>
        </p:nvSpPr>
        <p:spPr>
          <a:xfrm>
            <a:off x="291823" y="4890052"/>
            <a:ext cx="1160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Imazamoks 25 g/l ( </a:t>
            </a:r>
            <a:r>
              <a:rPr lang="sr-Latn-RS" dirty="0"/>
              <a:t>1,6 </a:t>
            </a:r>
            <a:r>
              <a:rPr lang="sr-Latn-RS" dirty="0" smtClean="0"/>
              <a:t>l/ha ) </a:t>
            </a:r>
            <a:r>
              <a:rPr lang="sr-Latn-RS" dirty="0"/>
              <a:t>POST EM (suncokret </a:t>
            </a:r>
            <a:r>
              <a:rPr lang="sr-Latn-RS" dirty="0" smtClean="0"/>
              <a:t>tretiran u fazi 1 para listova ) </a:t>
            </a:r>
            <a:r>
              <a:rPr lang="sr-Latn-RS" dirty="0"/>
              <a:t>02.05.2019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EFIKASNOST  77 %</a:t>
            </a:r>
          </a:p>
          <a:p>
            <a:r>
              <a:rPr lang="sr-Latn-RS" dirty="0" smtClean="0"/>
              <a:t>PRINOS 2271 kg/ha</a:t>
            </a:r>
          </a:p>
          <a:p>
            <a:r>
              <a:rPr lang="sr-Latn-RS" dirty="0" smtClean="0"/>
              <a:t>FITOTOKSIJA 1,5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072844" y="4323806"/>
            <a:ext cx="215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18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654054F-ADAC-4A75-BA14-0DF6BC3C2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63" y="224942"/>
            <a:ext cx="5320697" cy="392260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1F9258-B2B5-44AC-85FB-6E15D9EFE2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98817"/>
            <a:ext cx="5785092" cy="3922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785833-5E74-467D-B33B-BAE8F4A5BC91}"/>
              </a:ext>
            </a:extLst>
          </p:cNvPr>
          <p:cNvSpPr txBox="1"/>
          <p:nvPr/>
        </p:nvSpPr>
        <p:spPr>
          <a:xfrm>
            <a:off x="204892" y="4585252"/>
            <a:ext cx="1167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Imazamoks 25 g/l ( </a:t>
            </a:r>
            <a:r>
              <a:rPr lang="sr-Latn-RS" dirty="0"/>
              <a:t>3,2 </a:t>
            </a:r>
            <a:r>
              <a:rPr lang="sr-Latn-RS" dirty="0" smtClean="0"/>
              <a:t>l/ha ) </a:t>
            </a:r>
            <a:r>
              <a:rPr lang="sr-Latn-RS" dirty="0"/>
              <a:t>POST EM (suncokret ima </a:t>
            </a:r>
            <a:r>
              <a:rPr lang="sr-Latn-RS" dirty="0" smtClean="0"/>
              <a:t>2 para </a:t>
            </a:r>
            <a:r>
              <a:rPr lang="sr-Latn-RS" dirty="0"/>
              <a:t>listova) </a:t>
            </a:r>
            <a:r>
              <a:rPr lang="sr-Latn-RS" dirty="0" smtClean="0"/>
              <a:t>20.05.2019</a:t>
            </a:r>
          </a:p>
          <a:p>
            <a:endParaRPr lang="sr-Latn-RS" dirty="0" smtClean="0"/>
          </a:p>
          <a:p>
            <a:r>
              <a:rPr lang="sr-Latn-RS" dirty="0" smtClean="0"/>
              <a:t>EFIKASNOST  87,5 %</a:t>
            </a:r>
          </a:p>
          <a:p>
            <a:r>
              <a:rPr lang="sr-Latn-RS" dirty="0" smtClean="0"/>
              <a:t>PRINOS  3098 kg</a:t>
            </a:r>
          </a:p>
          <a:p>
            <a:r>
              <a:rPr lang="sr-Latn-RS" dirty="0" smtClean="0"/>
              <a:t>FITOTOKSIJA 2 (1-5)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8138160" y="4180114"/>
            <a:ext cx="259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55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F40C36-95CF-492B-8DD1-256C5EF2D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817" y="204995"/>
            <a:ext cx="5592418" cy="391643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64BD1B-4BFD-4190-AB50-04ED07CED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8765" y="204996"/>
            <a:ext cx="5592418" cy="3916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304DAE-D4F6-410B-9F3E-B034C3F4E87F}"/>
              </a:ext>
            </a:extLst>
          </p:cNvPr>
          <p:cNvSpPr txBox="1"/>
          <p:nvPr/>
        </p:nvSpPr>
        <p:spPr>
          <a:xfrm>
            <a:off x="410817" y="5035826"/>
            <a:ext cx="11370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Imazamoks 25 g/l ( </a:t>
            </a:r>
            <a:r>
              <a:rPr lang="sr-Latn-RS" dirty="0"/>
              <a:t>2 </a:t>
            </a:r>
            <a:r>
              <a:rPr lang="sr-Latn-RS" dirty="0" smtClean="0"/>
              <a:t>l/ha ) </a:t>
            </a:r>
            <a:r>
              <a:rPr lang="sr-Latn-RS" dirty="0"/>
              <a:t>POST EM (suncokret ima 4-5 listova) </a:t>
            </a:r>
            <a:r>
              <a:rPr lang="sr-Latn-RS" dirty="0" smtClean="0"/>
              <a:t>20.05.2019</a:t>
            </a:r>
          </a:p>
          <a:p>
            <a:r>
              <a:rPr lang="sr-Latn-RS" dirty="0" smtClean="0"/>
              <a:t>EFIKASNOST  73,3 %</a:t>
            </a:r>
          </a:p>
          <a:p>
            <a:r>
              <a:rPr lang="sr-Latn-RS" dirty="0" smtClean="0"/>
              <a:t>PRINOS  4242 kg/ha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7850777" y="4193177"/>
            <a:ext cx="227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37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73198C2-5674-4748-9A83-575904436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42" y="220525"/>
            <a:ext cx="5589761" cy="364911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518885-6147-4C6A-AA52-90E10253D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9" y="220525"/>
            <a:ext cx="5868057" cy="3649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0A9EB0-26D0-4081-940B-E5C4FF608D37}"/>
              </a:ext>
            </a:extLst>
          </p:cNvPr>
          <p:cNvSpPr txBox="1"/>
          <p:nvPr/>
        </p:nvSpPr>
        <p:spPr>
          <a:xfrm>
            <a:off x="227944" y="4505739"/>
            <a:ext cx="1163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Imazamoks 25 g/l  ( </a:t>
            </a:r>
            <a:r>
              <a:rPr lang="sr-Latn-RS" dirty="0"/>
              <a:t>4 </a:t>
            </a:r>
            <a:r>
              <a:rPr lang="sr-Latn-RS" dirty="0" smtClean="0"/>
              <a:t>l/ha ) </a:t>
            </a:r>
            <a:r>
              <a:rPr lang="sr-Latn-RS" dirty="0"/>
              <a:t>POST EM (neposredno pred cvetanje suncokreta) 14.06.2019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EFIKASNOST je izostala jer je korov bio velik – OVDE JE ISPITIVANA SELEKTIVNOST</a:t>
            </a:r>
          </a:p>
          <a:p>
            <a:r>
              <a:rPr lang="sr-Latn-RS" dirty="0" smtClean="0"/>
              <a:t>FITOTOKSIJA  3 (1-5)</a:t>
            </a:r>
          </a:p>
          <a:p>
            <a:r>
              <a:rPr lang="sr-Latn-RS" dirty="0" smtClean="0"/>
              <a:t>PRINOS  2518 kg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7328263" y="3814354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84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574766"/>
            <a:ext cx="10363826" cy="521643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r-Latn-RS" dirty="0" smtClean="0"/>
              <a:t>SUNCOKRET ( HELIANTHUS ANNUUS ) SPADA </a:t>
            </a:r>
            <a:r>
              <a:rPr lang="sr-Latn-RS" dirty="0" smtClean="0"/>
              <a:t>u red značajnijih uljarica u srbiji</a:t>
            </a:r>
            <a:endParaRPr lang="sr-Latn-RS" dirty="0" smtClean="0"/>
          </a:p>
          <a:p>
            <a:pPr>
              <a:buFont typeface="Courier New" pitchFamily="49" charset="0"/>
              <a:buChar char="o"/>
            </a:pPr>
            <a:r>
              <a:rPr lang="sr-Latn-RS" dirty="0" smtClean="0"/>
              <a:t>SUNCOKRET JE JARA OKOPAVINA VELIKOG MEĐUREDNOG RAZMAKA, U RANIM FAZAMA RAZVOJA PREDSTAVLJA SLABU KONKURENCIJU KOROVIMA</a:t>
            </a:r>
          </a:p>
          <a:p>
            <a:pPr>
              <a:buFont typeface="Courier New" pitchFamily="49" charset="0"/>
              <a:buChar char="o"/>
            </a:pPr>
            <a:r>
              <a:rPr lang="sr-Latn-RS" dirty="0" smtClean="0"/>
              <a:t>U PRVIM FAZAMA RAZVOJA SUNCOKRET SE SLABO RAZVIJA, I DO SKLAPANJA REDOVA KOROVSKE VRSTE LAKO ZAUZIMAJU SLOBODNE </a:t>
            </a:r>
            <a:r>
              <a:rPr lang="sr-Latn-RS" dirty="0" smtClean="0"/>
              <a:t>POVRŠINE</a:t>
            </a:r>
          </a:p>
          <a:p>
            <a:pPr>
              <a:buFont typeface="Courier New" pitchFamily="49" charset="0"/>
              <a:buChar char="o"/>
            </a:pPr>
            <a:r>
              <a:rPr lang="sr-Latn-RS" dirty="0" smtClean="0"/>
              <a:t>USPEŠNA ZAŠTITA SUNCOKRETA PODRAZUMEVA ČISTU NJIVU U POČETNIM FAZAMA  RAZVOJA SUNCOKRETA</a:t>
            </a:r>
          </a:p>
          <a:p>
            <a:pPr>
              <a:buFont typeface="Courier New" pitchFamily="49" charset="0"/>
              <a:buChar char="o"/>
            </a:pPr>
            <a:r>
              <a:rPr lang="sr-Latn-RS" dirty="0" smtClean="0"/>
              <a:t>KOD ZAŠTITE SUNCOKRETA OD KOROVA ,NAJVAŽNIJE JE TRETIRANJE OBAVITI KADA SU KOROVI  U POČETNIM FAZAMA RAZVIĆA</a:t>
            </a:r>
          </a:p>
          <a:p>
            <a:pPr>
              <a:buFont typeface="Courier New" pitchFamily="49" charset="0"/>
              <a:buChar char="o"/>
            </a:pPr>
            <a:r>
              <a:rPr lang="sr-Latn-RS" dirty="0" smtClean="0"/>
              <a:t>S TIM U VEZI, PRIMENA PRE EM HERBICIDA KOD KONVENCIONALNIH HIBRIDA SUNCOKRETA, I PRIMENA KOMBINACIJE PRE EM I POST EM HERBICIDA KOD HIBRIDA CLEARFIELD I EXPRESS TEHNOLOGIJE, PREDSTAVLJA USPEŠNU MERU ZAŠTITE SUNCOKRETA OD KOROVA</a:t>
            </a:r>
            <a:endParaRPr lang="sr-Latn-R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33E1FA2-CA17-4C24-A0DA-C98EF0FD7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180" y="206030"/>
            <a:ext cx="5452994" cy="403466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74F555-7C79-466F-BD2B-E3084E043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6422" y="206030"/>
            <a:ext cx="6076398" cy="40346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4DAC98-1291-4DF3-86DA-6AF9B9FF03C0}"/>
              </a:ext>
            </a:extLst>
          </p:cNvPr>
          <p:cNvSpPr txBox="1"/>
          <p:nvPr/>
        </p:nvSpPr>
        <p:spPr>
          <a:xfrm>
            <a:off x="179180" y="4863548"/>
            <a:ext cx="116285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S-metalohlor 960 g/l  (1 l/ha) </a:t>
            </a:r>
            <a:r>
              <a:rPr lang="sr-Latn-RS" dirty="0"/>
              <a:t>+ </a:t>
            </a:r>
            <a:r>
              <a:rPr lang="sr-Latn-RS" dirty="0" smtClean="0"/>
              <a:t>Terbutilazin 500 g/l </a:t>
            </a:r>
            <a:r>
              <a:rPr lang="sr-Latn-RS" dirty="0"/>
              <a:t>1 l/ha + </a:t>
            </a:r>
            <a:r>
              <a:rPr lang="sr-Latn-RS" dirty="0" smtClean="0"/>
              <a:t>Flurohloridon 250 g/l (1 l/ha) </a:t>
            </a:r>
            <a:r>
              <a:rPr lang="sr-Latn-RS" dirty="0"/>
              <a:t>PRE EM </a:t>
            </a:r>
          </a:p>
          <a:p>
            <a:r>
              <a:rPr lang="sr-Latn-RS" dirty="0" smtClean="0"/>
              <a:t>Imazamoks 40 g/l  (1 l/ha) </a:t>
            </a:r>
            <a:r>
              <a:rPr lang="sr-Latn-RS" dirty="0"/>
              <a:t>POST EM (suncokret ima 4 lista) 20.05.2019. </a:t>
            </a:r>
          </a:p>
          <a:p>
            <a:r>
              <a:rPr lang="sr-Latn-RS" dirty="0" smtClean="0"/>
              <a:t>Cikloksidim 100 g/l  (2 l/ha) </a:t>
            </a:r>
            <a:r>
              <a:rPr lang="sr-Latn-RS" dirty="0"/>
              <a:t>03.06.2019. </a:t>
            </a:r>
            <a:endParaRPr lang="sr-Latn-RS" dirty="0" smtClean="0"/>
          </a:p>
          <a:p>
            <a:r>
              <a:rPr lang="sr-Latn-RS" dirty="0" smtClean="0"/>
              <a:t>EFIKASNOST  ZA ŠIROKOLISNE KOROVE  80%</a:t>
            </a:r>
          </a:p>
          <a:p>
            <a:r>
              <a:rPr lang="sr-Latn-RS" dirty="0" smtClean="0"/>
              <a:t>PRINOS  4386 kg/ha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7341326" y="4232366"/>
            <a:ext cx="408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08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803F6-9E0D-4080-9973-41E46113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8269982" cy="1596177"/>
          </a:xfrm>
        </p:spPr>
        <p:txBody>
          <a:bodyPr/>
          <a:lstStyle/>
          <a:p>
            <a:r>
              <a:rPr lang="sr-Latn-RS" b="1" dirty="0" smtClean="0"/>
              <a:t>ZAKLJUČAK</a:t>
            </a:r>
            <a:endParaRPr lang="sr-Latn-R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B4F17B-E9F3-4D02-B449-AD13BBC87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Latn-RS" sz="2400" dirty="0"/>
              <a:t>- </a:t>
            </a:r>
            <a:r>
              <a:rPr lang="sr-Latn-RS" b="1" dirty="0" smtClean="0"/>
              <a:t>Efikasnost herbicida je ocenjena 15 i 30 dana od tretmana</a:t>
            </a:r>
            <a:endParaRPr lang="en-US" b="1" dirty="0"/>
          </a:p>
          <a:p>
            <a:pPr>
              <a:buNone/>
            </a:pPr>
            <a:r>
              <a:rPr lang="sr-Latn-RS" b="1" dirty="0"/>
              <a:t>-</a:t>
            </a:r>
            <a:r>
              <a:rPr lang="en-US" b="1" dirty="0"/>
              <a:t> </a:t>
            </a:r>
            <a:r>
              <a:rPr lang="en-US" b="1" dirty="0" smtClean="0"/>
              <a:t>E</a:t>
            </a:r>
            <a:r>
              <a:rPr lang="sr-Latn-RS" b="1" dirty="0" smtClean="0"/>
              <a:t>fikasnost se kretala u rasponu </a:t>
            </a:r>
            <a:r>
              <a:rPr lang="sr-Latn-RS" b="1" dirty="0" smtClean="0"/>
              <a:t>od  </a:t>
            </a:r>
            <a:r>
              <a:rPr lang="sr-Latn-RS" b="1" dirty="0" smtClean="0"/>
              <a:t>60 do 87,5 %</a:t>
            </a:r>
            <a:endParaRPr lang="sr-Latn-RS" b="1" dirty="0"/>
          </a:p>
          <a:p>
            <a:pPr>
              <a:buNone/>
            </a:pPr>
            <a:r>
              <a:rPr lang="sr-Latn-RS" b="1" dirty="0" smtClean="0"/>
              <a:t>- </a:t>
            </a:r>
            <a:r>
              <a:rPr lang="en-US" b="1" dirty="0" smtClean="0"/>
              <a:t>N</a:t>
            </a:r>
            <a:r>
              <a:rPr lang="sr-Latn-RS" b="1" dirty="0" smtClean="0"/>
              <a:t>ajbolja efikasnost je zabeležena u varijantama gde su primenjeni pre i post em herbicidi </a:t>
            </a:r>
            <a:r>
              <a:rPr lang="sr-Latn-RS" b="1" dirty="0" smtClean="0"/>
              <a:t>(</a:t>
            </a:r>
            <a:r>
              <a:rPr lang="sr-Latn-RS" b="1" dirty="0" smtClean="0"/>
              <a:t>clearfield </a:t>
            </a:r>
            <a:r>
              <a:rPr lang="sr-Latn-RS" b="1" dirty="0" smtClean="0"/>
              <a:t>i clearfield plus tehnologija)</a:t>
            </a:r>
            <a:endParaRPr lang="en-US" b="1" dirty="0"/>
          </a:p>
          <a:p>
            <a:pPr>
              <a:buFontTx/>
              <a:buChar char="-"/>
            </a:pPr>
            <a:r>
              <a:rPr lang="en-US" b="1" dirty="0" smtClean="0"/>
              <a:t>K</a:t>
            </a:r>
            <a:r>
              <a:rPr lang="sr-Latn-RS" b="1" dirty="0" smtClean="0"/>
              <a:t>od clearfield plus hibrida suncokreta varijanta gde je primenjeno 80 g/ha imazamoksa je ispoljila najbolju efikasnost, što je rezultiralo dobrim prinosom </a:t>
            </a:r>
            <a:r>
              <a:rPr lang="sr-Latn-RS" b="1" dirty="0" smtClean="0"/>
              <a:t>suncokreta</a:t>
            </a:r>
          </a:p>
          <a:p>
            <a:pPr>
              <a:buFontTx/>
              <a:buChar char="-"/>
            </a:pPr>
            <a:r>
              <a:rPr lang="sr-Latn-RS" b="1" dirty="0" smtClean="0"/>
              <a:t>Sve veći udeo u proizvodnji suncokreta zauzimaju hibridi tolerantni na imidazolinone i tribenuron-metil. Prekomerna upotreba ovih herbicida i „oslanjanje“ isključivo na hemijske mere zaštite može dovesti do rezistetnosti pojedinih korovskih </a:t>
            </a:r>
            <a:r>
              <a:rPr lang="sr-Latn-RS" b="1" dirty="0" smtClean="0"/>
              <a:t>vrsta</a:t>
            </a:r>
          </a:p>
          <a:p>
            <a:pPr>
              <a:buFontTx/>
              <a:buChar char="-"/>
            </a:pPr>
            <a:endParaRPr lang="sr-Latn-RS" dirty="0" smtClean="0"/>
          </a:p>
          <a:p>
            <a:pPr>
              <a:buFontTx/>
              <a:buChar char="-"/>
            </a:pPr>
            <a:endParaRPr lang="sr-Latn-RS" cap="none" dirty="0" smtClean="0"/>
          </a:p>
          <a:p>
            <a:pPr>
              <a:buFontTx/>
              <a:buChar char="-"/>
            </a:pPr>
            <a:endParaRPr lang="sr-Latn-RS" dirty="0" smtClean="0"/>
          </a:p>
          <a:p>
            <a:pPr>
              <a:buFontTx/>
              <a:buChar char="-"/>
            </a:pPr>
            <a:endParaRPr lang="en-US" sz="24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8497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A156A1-0B95-4CD3-BB1F-D4D62EF62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152939"/>
            <a:ext cx="10364452" cy="4823791"/>
          </a:xfrm>
        </p:spPr>
        <p:txBody>
          <a:bodyPr/>
          <a:lstStyle/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sz="4400" b="1" dirty="0"/>
              <a:t>               </a:t>
            </a:r>
            <a:r>
              <a:rPr lang="sr-Latn-RS" sz="5400" b="1" i="1" dirty="0">
                <a:solidFill>
                  <a:schemeClr val="accent1">
                    <a:lumMod val="75000"/>
                  </a:schemeClr>
                </a:solidFill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xmlns="" val="21267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CC684F8-FE0E-40D9-96AE-CC5E93F2D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496" y="675861"/>
            <a:ext cx="10840903" cy="587071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r-Latn-RS" cap="none" dirty="0"/>
              <a:t>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Latn-RS" cap="none" dirty="0"/>
              <a:t>     Lokalitet</a:t>
            </a:r>
            <a:r>
              <a:rPr lang="sr-Latn-RS" cap="none" dirty="0" smtClean="0"/>
              <a:t>: Bilić ( ogledno polje PSS Sombor )</a:t>
            </a:r>
            <a:endParaRPr lang="sr-Latn-RS" cap="none" dirty="0"/>
          </a:p>
          <a:p>
            <a:pPr marL="0" indent="0">
              <a:lnSpc>
                <a:spcPct val="100000"/>
              </a:lnSpc>
              <a:buNone/>
            </a:pPr>
            <a:r>
              <a:rPr lang="sr-Latn-RS" cap="none" dirty="0"/>
              <a:t>     Hibrid: NS Pegaz </a:t>
            </a:r>
            <a:r>
              <a:rPr lang="sr-Latn-RS" cap="none" dirty="0" smtClean="0"/>
              <a:t>CL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Latn-RS" cap="none" dirty="0" smtClean="0"/>
              <a:t> </a:t>
            </a:r>
            <a:r>
              <a:rPr lang="sr-Latn-RS" cap="none" dirty="0" smtClean="0"/>
              <a:t>    Veličina oglednih parcela: 28m</a:t>
            </a:r>
            <a:r>
              <a:rPr lang="sr-Latn-RS" cap="none" dirty="0" smtClean="0">
                <a:latin typeface="Calibri"/>
              </a:rPr>
              <a:t>2 ( tri ponavljanja )</a:t>
            </a:r>
            <a:endParaRPr lang="sr-Latn-RS" cap="none" dirty="0"/>
          </a:p>
          <a:p>
            <a:pPr marL="0" indent="0">
              <a:lnSpc>
                <a:spcPct val="100000"/>
              </a:lnSpc>
              <a:buNone/>
            </a:pPr>
            <a:r>
              <a:rPr lang="sr-Latn-RS" cap="none" dirty="0" smtClean="0"/>
              <a:t>     Dizajn </a:t>
            </a:r>
            <a:r>
              <a:rPr lang="sr-Latn-RS" cap="none" dirty="0"/>
              <a:t>ogleda: Slučajni block sistem u 3 ponavljanja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Latn-RS" cap="none" dirty="0"/>
              <a:t>     Količina vode: 200 l/ha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Latn-RS" cap="none" dirty="0"/>
              <a:t>     Ocene ogleda: </a:t>
            </a:r>
            <a:r>
              <a:rPr lang="sr-Latn-RS" cap="none" dirty="0" smtClean="0"/>
              <a:t>15 </a:t>
            </a:r>
            <a:r>
              <a:rPr lang="en-US" cap="none" dirty="0" err="1" smtClean="0"/>
              <a:t>i</a:t>
            </a:r>
            <a:r>
              <a:rPr lang="sr-Latn-RS" cap="none" dirty="0" smtClean="0"/>
              <a:t> 30 </a:t>
            </a:r>
            <a:r>
              <a:rPr lang="en-US" cap="none" dirty="0" err="1" smtClean="0"/>
              <a:t>dana</a:t>
            </a:r>
            <a:r>
              <a:rPr lang="en-US" cap="none" dirty="0" smtClean="0"/>
              <a:t> </a:t>
            </a:r>
            <a:r>
              <a:rPr lang="en-US" cap="none" dirty="0" err="1" smtClean="0"/>
              <a:t>od</a:t>
            </a:r>
            <a:r>
              <a:rPr lang="en-US" cap="none" dirty="0" smtClean="0"/>
              <a:t> </a:t>
            </a:r>
            <a:r>
              <a:rPr lang="en-US" cap="none" dirty="0" err="1" smtClean="0"/>
              <a:t>tretmana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3B9C6F-005A-4801-822F-01A8E1F89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6299" y="695739"/>
            <a:ext cx="30861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9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DEA9C3-9FAD-4F39-9AB8-ACA98512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57" y="260709"/>
            <a:ext cx="10569861" cy="1596177"/>
          </a:xfrm>
        </p:spPr>
        <p:txBody>
          <a:bodyPr>
            <a:normAutofit/>
          </a:bodyPr>
          <a:lstStyle/>
          <a:p>
            <a:pPr algn="l"/>
            <a:r>
              <a:rPr lang="sr-Latn-RS" sz="3200" b="1" dirty="0"/>
              <a:t>Prisutne </a:t>
            </a:r>
            <a:r>
              <a:rPr lang="sr-Latn-RS" sz="3200" b="1" dirty="0" err="1"/>
              <a:t>korovske</a:t>
            </a:r>
            <a:r>
              <a:rPr lang="sr-Latn-RS" sz="3200" b="1" dirty="0"/>
              <a:t> vrste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2D1E08-C1E9-46CE-83D6-657AA3276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57" y="1856886"/>
            <a:ext cx="10569860" cy="4616803"/>
          </a:xfrm>
        </p:spPr>
        <p:txBody>
          <a:bodyPr>
            <a:normAutofit lnSpcReduction="10000"/>
          </a:bodyPr>
          <a:lstStyle/>
          <a:p>
            <a:r>
              <a:rPr lang="sr-Latn-RS" cap="none" dirty="0" err="1"/>
              <a:t>Ambrosia</a:t>
            </a:r>
            <a:r>
              <a:rPr lang="sr-Latn-RS" cap="none" dirty="0"/>
              <a:t> </a:t>
            </a:r>
            <a:r>
              <a:rPr lang="sr-Latn-RS" cap="none" dirty="0" err="1"/>
              <a:t>artemisifolia</a:t>
            </a:r>
            <a:endParaRPr lang="sr-Latn-RS" cap="none" dirty="0"/>
          </a:p>
          <a:p>
            <a:r>
              <a:rPr lang="sr-Latn-RS" cap="none" dirty="0" err="1"/>
              <a:t>Solanum</a:t>
            </a:r>
            <a:r>
              <a:rPr lang="sr-Latn-RS" cap="none" dirty="0"/>
              <a:t> </a:t>
            </a:r>
            <a:r>
              <a:rPr lang="sr-Latn-RS" cap="none" dirty="0" err="1"/>
              <a:t>nigrum</a:t>
            </a:r>
            <a:endParaRPr lang="sr-Latn-RS" cap="none" dirty="0"/>
          </a:p>
          <a:p>
            <a:r>
              <a:rPr lang="sr-Latn-RS" cap="none" dirty="0" err="1"/>
              <a:t>Chenopodium</a:t>
            </a:r>
            <a:r>
              <a:rPr lang="sr-Latn-RS" cap="none" dirty="0"/>
              <a:t> album</a:t>
            </a:r>
          </a:p>
          <a:p>
            <a:r>
              <a:rPr lang="sr-Latn-RS" cap="none" dirty="0" err="1"/>
              <a:t>Chenopodium</a:t>
            </a:r>
            <a:r>
              <a:rPr lang="sr-Latn-RS" cap="none" dirty="0"/>
              <a:t> </a:t>
            </a:r>
            <a:r>
              <a:rPr lang="sr-Latn-RS" cap="none" dirty="0" err="1"/>
              <a:t>hybridum</a:t>
            </a:r>
            <a:endParaRPr lang="sr-Latn-RS" cap="none" dirty="0"/>
          </a:p>
          <a:p>
            <a:r>
              <a:rPr lang="sr-Latn-RS" cap="none" dirty="0"/>
              <a:t>Datula </a:t>
            </a:r>
            <a:r>
              <a:rPr lang="sr-Latn-RS" cap="none" dirty="0" smtClean="0"/>
              <a:t>stramonium</a:t>
            </a:r>
            <a:endParaRPr lang="en-US" cap="none" dirty="0" smtClean="0"/>
          </a:p>
          <a:p>
            <a:r>
              <a:rPr lang="en-US" cap="none" dirty="0" err="1" smtClean="0"/>
              <a:t>Bilderd</a:t>
            </a:r>
            <a:r>
              <a:rPr lang="sr-Latn-RS" cap="none" dirty="0" smtClean="0"/>
              <a:t>ykia convolvulus</a:t>
            </a:r>
            <a:endParaRPr lang="sr-Latn-RS" cap="none" dirty="0"/>
          </a:p>
          <a:p>
            <a:r>
              <a:rPr lang="sr-Latn-RS" cap="none" dirty="0" err="1"/>
              <a:t>Polygonum</a:t>
            </a:r>
            <a:r>
              <a:rPr lang="sr-Latn-RS" cap="none" dirty="0"/>
              <a:t> </a:t>
            </a:r>
            <a:r>
              <a:rPr lang="sr-Latn-RS" cap="none" dirty="0" err="1"/>
              <a:t>persicaria</a:t>
            </a:r>
            <a:endParaRPr lang="sr-Latn-RS" cap="none" dirty="0"/>
          </a:p>
          <a:p>
            <a:r>
              <a:rPr lang="sr-Latn-RS" cap="none" dirty="0" err="1"/>
              <a:t>Abuthilon</a:t>
            </a:r>
            <a:r>
              <a:rPr lang="sr-Latn-RS" cap="none" dirty="0"/>
              <a:t> </a:t>
            </a:r>
            <a:r>
              <a:rPr lang="sr-Latn-RS" cap="none" dirty="0" err="1"/>
              <a:t>theophrasti</a:t>
            </a:r>
            <a:endParaRPr lang="sr-Latn-RS" cap="none" dirty="0"/>
          </a:p>
          <a:p>
            <a:r>
              <a:rPr lang="sr-Latn-RS" cap="none" dirty="0" err="1"/>
              <a:t>Sorghum</a:t>
            </a:r>
            <a:r>
              <a:rPr lang="sr-Latn-RS" cap="none" dirty="0"/>
              <a:t> </a:t>
            </a:r>
            <a:r>
              <a:rPr lang="sr-Latn-RS" cap="none" dirty="0" err="1"/>
              <a:t>halepense</a:t>
            </a:r>
            <a:endParaRPr lang="sr-Latn-RS" cap="none" dirty="0"/>
          </a:p>
          <a:p>
            <a:r>
              <a:rPr lang="sr-Latn-RS" cap="none" dirty="0" err="1"/>
              <a:t>Cynodon</a:t>
            </a:r>
            <a:r>
              <a:rPr lang="sr-Latn-RS" cap="none" dirty="0"/>
              <a:t> </a:t>
            </a:r>
            <a:r>
              <a:rPr lang="sr-Latn-RS" cap="none" dirty="0" err="1"/>
              <a:t>dactylon</a:t>
            </a:r>
            <a:endParaRPr lang="sr-Latn-RS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30B6DC-06D8-4C48-B4F7-66C8409AF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2366" y="1870138"/>
            <a:ext cx="4280452" cy="4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1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AA69F-7E37-4B9E-A42E-FCDD708A3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73" y="262146"/>
            <a:ext cx="10364451" cy="469374"/>
          </a:xfrm>
        </p:spPr>
        <p:txBody>
          <a:bodyPr>
            <a:normAutofit fontScale="90000"/>
          </a:bodyPr>
          <a:lstStyle/>
          <a:p>
            <a:endParaRPr lang="sr-Latn-R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76BFAE-3363-43FA-A5F6-E1E02628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51" y="822960"/>
            <a:ext cx="10515600" cy="5617597"/>
          </a:xfrm>
        </p:spPr>
        <p:txBody>
          <a:bodyPr>
            <a:normAutofit/>
          </a:bodyPr>
          <a:lstStyle/>
          <a:p>
            <a:endParaRPr lang="sr-Latn-RS" cap="none" dirty="0"/>
          </a:p>
          <a:p>
            <a:pPr marL="0" indent="0"/>
            <a:r>
              <a:rPr lang="sr-Latn-RS" sz="1800" cap="none" dirty="0" smtClean="0"/>
              <a:t> Primena PRE EM herbicida je urađena dva dana nakon setve , a POST EM primena u fazi kada je usev bio od kotiledona do trećeg para listova.</a:t>
            </a:r>
          </a:p>
          <a:p>
            <a:pPr marL="0" indent="0"/>
            <a:r>
              <a:rPr lang="sr-Latn-RS" sz="1800" cap="none" dirty="0" smtClean="0"/>
              <a:t> Pre primene herbicida palo je 11,4 mm/m</a:t>
            </a:r>
            <a:r>
              <a:rPr lang="sr-Latn-RS" sz="1800" cap="none" dirty="0" smtClean="0">
                <a:latin typeface="Calibri"/>
              </a:rPr>
              <a:t>² </a:t>
            </a:r>
            <a:r>
              <a:rPr lang="sr-Latn-RS" sz="1800" cap="none" dirty="0" smtClean="0">
                <a:latin typeface="+mj-lt"/>
              </a:rPr>
              <a:t>kiše, a deset dana nakon primene PRE EM herbicida 10,6 mm/</a:t>
            </a:r>
            <a:r>
              <a:rPr lang="sr-Latn-RS" sz="1800" cap="none" dirty="0" smtClean="0"/>
              <a:t>m</a:t>
            </a:r>
            <a:r>
              <a:rPr lang="sr-Latn-RS" sz="1800" cap="none" dirty="0" smtClean="0">
                <a:latin typeface="Calibri"/>
              </a:rPr>
              <a:t>²</a:t>
            </a:r>
            <a:r>
              <a:rPr lang="sr-Latn-RS" sz="1800" cap="none" dirty="0" smtClean="0">
                <a:latin typeface="+mj-lt"/>
              </a:rPr>
              <a:t> kiše, što je bilo dovoljno za efikasno delovanje herbicida primenjenih preko zemljišta</a:t>
            </a:r>
          </a:p>
          <a:p>
            <a:pPr marL="0" indent="0"/>
            <a:r>
              <a:rPr lang="sr-Latn-RS" sz="1800" cap="none" dirty="0" smtClean="0">
                <a:latin typeface="+mj-lt"/>
              </a:rPr>
              <a:t>2019 godinu je karakterisali povoljni meterološki uslovi za razvoj </a:t>
            </a:r>
          </a:p>
          <a:p>
            <a:pPr marL="0" indent="0">
              <a:buNone/>
            </a:pPr>
            <a:r>
              <a:rPr lang="sr-Latn-RS" sz="1800" cap="none" dirty="0" smtClean="0">
                <a:latin typeface="+mj-lt"/>
              </a:rPr>
              <a:t>kako gajenih biljaka tako i korovskih biljnih vrsta</a:t>
            </a:r>
          </a:p>
          <a:p>
            <a:pPr marL="0" indent="0"/>
            <a:endParaRPr lang="sr-Latn-RS" sz="1800" cap="none" dirty="0" smtClean="0">
              <a:latin typeface="+mj-lt"/>
            </a:endParaRPr>
          </a:p>
          <a:p>
            <a:pPr marL="0" indent="0"/>
            <a:endParaRPr lang="sr-Latn-RS" sz="1800" cap="none" dirty="0" smtClean="0">
              <a:latin typeface="+mj-lt"/>
            </a:endParaRPr>
          </a:p>
          <a:p>
            <a:pPr marL="0" indent="0"/>
            <a:endParaRPr lang="sr-Latn-RS" sz="1800" cap="none" dirty="0"/>
          </a:p>
          <a:p>
            <a:pPr marL="0" indent="0">
              <a:buNone/>
            </a:pPr>
            <a:endParaRPr lang="sr-Latn-RS" sz="1800" cap="none" dirty="0"/>
          </a:p>
          <a:p>
            <a:endParaRPr lang="sr-Latn-RS" sz="1600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462CD7-FC90-4745-B9C1-CBF7A5964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2057" y="3487784"/>
            <a:ext cx="4036423" cy="25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5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91126" y="136771"/>
            <a:ext cx="82097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Meteorolo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ški podaci u toku vegetacije  u 2019. godini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 automatskih meteoroloških stanica- Sombor</a:t>
            </a: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58983" y="1306281"/>
          <a:ext cx="8634549" cy="4830747"/>
        </p:xfrm>
        <a:graphic>
          <a:graphicData uri="http://schemas.openxmlformats.org/drawingml/2006/table">
            <a:tbl>
              <a:tblPr/>
              <a:tblGrid>
                <a:gridCol w="2849591"/>
                <a:gridCol w="2701190"/>
                <a:gridCol w="3083768"/>
              </a:tblGrid>
              <a:tr h="56170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b="1" dirty="0">
                          <a:latin typeface="+mn-lt"/>
                          <a:ea typeface="Times New Roman"/>
                        </a:rPr>
                        <a:t>Sombor-Ogledno polje Bilić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8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+mn-lt"/>
                          <a:ea typeface="Times New Roman"/>
                        </a:rPr>
                        <a:t>Mesec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+mn-lt"/>
                          <a:ea typeface="Times New Roman"/>
                        </a:rPr>
                        <a:t>Srednja mesečna temperatura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+mn-lt"/>
                          <a:ea typeface="Times New Roman"/>
                        </a:rPr>
                        <a:t>(Cº)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 err="1">
                          <a:latin typeface="+mn-lt"/>
                          <a:ea typeface="Times New Roman"/>
                        </a:rPr>
                        <a:t>Količina</a:t>
                      </a:r>
                      <a:r>
                        <a:rPr lang="es-ES_tradnl" sz="1800" dirty="0">
                          <a:latin typeface="+mn-lt"/>
                          <a:ea typeface="Times New Roman"/>
                        </a:rPr>
                        <a:t> 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 err="1">
                          <a:latin typeface="+mn-lt"/>
                          <a:ea typeface="Times New Roman"/>
                        </a:rPr>
                        <a:t>padavina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+mn-lt"/>
                          <a:ea typeface="Times New Roman"/>
                        </a:rPr>
                        <a:t>(mm)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mart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9.1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+mn-lt"/>
                          <a:ea typeface="Times New Roman"/>
                        </a:rPr>
                        <a:t>1.2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april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12.66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+mn-lt"/>
                          <a:ea typeface="Times New Roman"/>
                        </a:rPr>
                        <a:t>40.0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maj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14.09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+mn-lt"/>
                          <a:ea typeface="Times New Roman"/>
                        </a:rPr>
                        <a:t>126.2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jun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22.56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+mn-lt"/>
                          <a:ea typeface="Times New Roman"/>
                        </a:rPr>
                        <a:t>91.2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jul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21.8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+mn-lt"/>
                          <a:ea typeface="Times New Roman"/>
                        </a:rPr>
                        <a:t>23.0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avgust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22.93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+mn-lt"/>
                          <a:ea typeface="Times New Roman"/>
                        </a:rPr>
                        <a:t>46.6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septembar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17.36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+mn-lt"/>
                          <a:ea typeface="Times New Roman"/>
                        </a:rPr>
                        <a:t>49.6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oktobar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12.89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+mn-lt"/>
                          <a:ea typeface="Times New Roman"/>
                        </a:rPr>
                        <a:t>33.4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novembar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9.91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dirty="0">
                          <a:latin typeface="+mn-lt"/>
                          <a:ea typeface="Times New Roman"/>
                        </a:rPr>
                        <a:t>58.8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ukupno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C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b="1" dirty="0">
                          <a:latin typeface="+mn-lt"/>
                          <a:ea typeface="Times New Roman"/>
                        </a:rPr>
                        <a:t>470.0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prosek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>
                          <a:latin typeface="+mn-lt"/>
                          <a:ea typeface="Times New Roman"/>
                        </a:rPr>
                        <a:t>16.67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701235-27F7-40B0-BBFC-9DA5434B3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593932"/>
            <a:ext cx="5028785" cy="35142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169B2E-AEEA-49DF-9EFC-7BFB702EA53E}"/>
              </a:ext>
            </a:extLst>
          </p:cNvPr>
          <p:cNvSpPr txBox="1"/>
          <p:nvPr/>
        </p:nvSpPr>
        <p:spPr>
          <a:xfrm>
            <a:off x="722658" y="4532243"/>
            <a:ext cx="9647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S-metalohlor 960 g/l  (1,2 l/ha) </a:t>
            </a:r>
            <a:r>
              <a:rPr lang="sr-Latn-RS" dirty="0"/>
              <a:t>+ </a:t>
            </a:r>
            <a:r>
              <a:rPr lang="sr-Latn-RS" dirty="0" smtClean="0"/>
              <a:t>Terbutilazin 500 g/l  (1,5 l/ha) </a:t>
            </a:r>
            <a:r>
              <a:rPr lang="sr-Latn-RS" dirty="0"/>
              <a:t>PRE EM </a:t>
            </a:r>
          </a:p>
          <a:p>
            <a:r>
              <a:rPr lang="sr-Latn-RS" dirty="0" smtClean="0"/>
              <a:t>Kletodim 120 g/l  (2 l/ha) POST </a:t>
            </a:r>
            <a:r>
              <a:rPr lang="sr-Latn-RS" dirty="0"/>
              <a:t>EM</a:t>
            </a:r>
          </a:p>
          <a:p>
            <a:r>
              <a:rPr lang="sr-Latn-RS" dirty="0"/>
              <a:t>Kolićina padavina 10 dana pre i posle primene PRE EM herbicida je bila 22 </a:t>
            </a:r>
            <a:r>
              <a:rPr lang="sr-Latn-RS" dirty="0" smtClean="0"/>
              <a:t>mm/m2</a:t>
            </a:r>
          </a:p>
          <a:p>
            <a:r>
              <a:rPr lang="sr-Latn-RS" dirty="0" smtClean="0"/>
              <a:t>EFIKASNOST 63,3 %</a:t>
            </a:r>
          </a:p>
          <a:p>
            <a:r>
              <a:rPr lang="sr-Latn-RS" dirty="0" smtClean="0"/>
              <a:t>PRINOS        3489 kg</a:t>
            </a:r>
            <a:endParaRPr lang="sr-Latn-R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25273FAE-D058-4E77-A633-7918D4FD7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030" y="564958"/>
            <a:ext cx="5119344" cy="3477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0411" y="4140926"/>
            <a:ext cx="262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0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1A31930-30B3-4FB4-B36A-7666167BA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367" y="431076"/>
            <a:ext cx="5268085" cy="375661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8C2CD0-2970-4EC4-9E2F-F4DFE723F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9" y="431076"/>
            <a:ext cx="5380383" cy="3756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E39503-D0F4-41AA-B67D-551BC1922419}"/>
              </a:ext>
            </a:extLst>
          </p:cNvPr>
          <p:cNvSpPr txBox="1"/>
          <p:nvPr/>
        </p:nvSpPr>
        <p:spPr>
          <a:xfrm>
            <a:off x="536368" y="4664765"/>
            <a:ext cx="9900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S-metalohlor </a:t>
            </a:r>
            <a:r>
              <a:rPr lang="sr-Latn-RS" dirty="0" smtClean="0"/>
              <a:t>312,5 g/l +Terbutilazin 187,5 g/l (3,5 l/ha) </a:t>
            </a:r>
            <a:r>
              <a:rPr lang="sr-Latn-RS" dirty="0"/>
              <a:t>PRE EM</a:t>
            </a:r>
          </a:p>
          <a:p>
            <a:r>
              <a:rPr lang="sr-Latn-RS" dirty="0" smtClean="0"/>
              <a:t>Fluazifop-p-butil 150 g/l  (1,2 l/ha)  </a:t>
            </a:r>
            <a:r>
              <a:rPr lang="sr-Latn-RS" dirty="0"/>
              <a:t>POST EM </a:t>
            </a:r>
          </a:p>
          <a:p>
            <a:r>
              <a:rPr lang="sr-Latn-RS" dirty="0"/>
              <a:t>Količina padavina 10 dana pre i posle primene PRE EM tretmana herbicidima je bila 22 </a:t>
            </a:r>
            <a:r>
              <a:rPr lang="sr-Latn-RS" dirty="0" smtClean="0"/>
              <a:t>mm/m2</a:t>
            </a:r>
          </a:p>
          <a:p>
            <a:r>
              <a:rPr lang="sr-Latn-RS" dirty="0" smtClean="0"/>
              <a:t>EFIKASNOST   70 %</a:t>
            </a:r>
          </a:p>
          <a:p>
            <a:r>
              <a:rPr lang="sr-Latn-RS" dirty="0" smtClean="0"/>
              <a:t>PRINOS  4210 kg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7785463" y="4245429"/>
            <a:ext cx="176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58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0BACEC-96DE-40AF-B65A-B20767F1B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0712" y="578021"/>
            <a:ext cx="5340627" cy="3477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8BC4F1-9965-4827-9D44-3CD1C3CF3694}"/>
              </a:ext>
            </a:extLst>
          </p:cNvPr>
          <p:cNvSpPr txBox="1"/>
          <p:nvPr/>
        </p:nvSpPr>
        <p:spPr>
          <a:xfrm>
            <a:off x="512831" y="4837043"/>
            <a:ext cx="10956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S-metalohlor 312,5 g/l +Terbutilazin 187,5 g/l ( </a:t>
            </a:r>
            <a:r>
              <a:rPr lang="sr-Latn-RS" dirty="0"/>
              <a:t>4 l/ha </a:t>
            </a:r>
            <a:r>
              <a:rPr lang="sr-Latn-RS" dirty="0" smtClean="0"/>
              <a:t>) PRE </a:t>
            </a:r>
            <a:r>
              <a:rPr lang="sr-Latn-RS" dirty="0"/>
              <a:t>EM </a:t>
            </a:r>
          </a:p>
          <a:p>
            <a:r>
              <a:rPr lang="sr-Latn-RS" dirty="0" smtClean="0"/>
              <a:t>Fluazifop-p-butil 150 g/l  (1,2 l/ha ) </a:t>
            </a:r>
            <a:endParaRPr lang="sr-Latn-RS" dirty="0"/>
          </a:p>
          <a:p>
            <a:r>
              <a:rPr lang="sr-Latn-RS" dirty="0"/>
              <a:t>Količina padavina 10 dana pre i posle primene PRE EM tretmana herbicidima je bila </a:t>
            </a:r>
            <a:r>
              <a:rPr lang="sr-Latn-RS" dirty="0" smtClean="0"/>
              <a:t>22mm/m2</a:t>
            </a:r>
          </a:p>
          <a:p>
            <a:r>
              <a:rPr lang="sr-Latn-RS" dirty="0" smtClean="0"/>
              <a:t>EFIKASNOST  73%</a:t>
            </a:r>
          </a:p>
          <a:p>
            <a:r>
              <a:rPr lang="sr-Latn-RS" dirty="0" smtClean="0"/>
              <a:t>PRINOS 4320 kg</a:t>
            </a:r>
            <a:endParaRPr lang="sr-Latn-R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2514" y="2367092"/>
            <a:ext cx="10755713" cy="405983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F4582F04-D9CA-4CC7-8C53-14F100F4B4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658" y="593932"/>
            <a:ext cx="5028785" cy="35142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4023" y="4049486"/>
            <a:ext cx="203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3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2522</TotalTime>
  <Words>1070</Words>
  <Application>Microsoft Office PowerPoint</Application>
  <PresentationFormat>Custom</PresentationFormat>
  <Paragraphs>170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Droplet</vt:lpstr>
      <vt:lpstr>Razlike u efikasnosti herbicida primenjenih u usevu suncokreta</vt:lpstr>
      <vt:lpstr>Slide 2</vt:lpstr>
      <vt:lpstr>Slide 3</vt:lpstr>
      <vt:lpstr>Prisutne korovske vrste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ZAKLJUČAK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OGLEDI IZ ZAŠTITE SUNCOKRETA I STRNIH ŽITA</dc:title>
  <dc:creator>Mirjana Zorić</dc:creator>
  <cp:lastModifiedBy>Korisnik</cp:lastModifiedBy>
  <cp:revision>126</cp:revision>
  <dcterms:created xsi:type="dcterms:W3CDTF">2020-01-11T10:32:33Z</dcterms:created>
  <dcterms:modified xsi:type="dcterms:W3CDTF">2021-09-15T12:59:21Z</dcterms:modified>
</cp:coreProperties>
</file>