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9" r:id="rId2"/>
    <p:sldId id="258" r:id="rId3"/>
    <p:sldId id="260" r:id="rId4"/>
    <p:sldId id="262" r:id="rId5"/>
    <p:sldId id="263" r:id="rId6"/>
    <p:sldId id="264" r:id="rId7"/>
    <p:sldId id="265" r:id="rId8"/>
    <p:sldId id="266" r:id="rId9"/>
    <p:sldId id="268" r:id="rId10"/>
    <p:sldId id="277" r:id="rId11"/>
    <p:sldId id="272" r:id="rId12"/>
    <p:sldId id="270" r:id="rId13"/>
    <p:sldId id="271" r:id="rId14"/>
    <p:sldId id="273" r:id="rId15"/>
    <p:sldId id="274" r:id="rId16"/>
    <p:sldId id="278" r:id="rId17"/>
    <p:sldId id="275" r:id="rId18"/>
    <p:sldId id="27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176F0-EF23-44F7-9745-7272CC644214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4C495-3CF7-47BC-A7A0-F41D4AEDF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FED2-0A3E-4D42-92A3-3ED21B17BE89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3675-D714-4EDA-BF79-B50DDC4BA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FED2-0A3E-4D42-92A3-3ED21B17BE89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3675-D714-4EDA-BF79-B50DDC4BA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FED2-0A3E-4D42-92A3-3ED21B17BE89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3675-D714-4EDA-BF79-B50DDC4BA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FED2-0A3E-4D42-92A3-3ED21B17BE89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3675-D714-4EDA-BF79-B50DDC4BA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FED2-0A3E-4D42-92A3-3ED21B17BE89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3675-D714-4EDA-BF79-B50DDC4BA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FED2-0A3E-4D42-92A3-3ED21B17BE89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3675-D714-4EDA-BF79-B50DDC4BA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FED2-0A3E-4D42-92A3-3ED21B17BE89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3675-D714-4EDA-BF79-B50DDC4BA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FED2-0A3E-4D42-92A3-3ED21B17BE89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3675-D714-4EDA-BF79-B50DDC4BA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FED2-0A3E-4D42-92A3-3ED21B17BE89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3675-D714-4EDA-BF79-B50DDC4BA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FED2-0A3E-4D42-92A3-3ED21B17BE89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3675-D714-4EDA-BF79-B50DDC4BA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FED2-0A3E-4D42-92A3-3ED21B17BE89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3675-D714-4EDA-BF79-B50DDC4BA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4FED2-0A3E-4D42-92A3-3ED21B17BE89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D3675-D714-4EDA-BF79-B50DDC4BA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0"/>
            <a:ext cx="5364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Danijela\Desktop\klica\6 j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96898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19672" y="0"/>
            <a:ext cx="561662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Latn-RS" sz="2800" b="1" dirty="0" smtClean="0"/>
              <a:t>Tehnologija proizvodnje batata </a:t>
            </a:r>
          </a:p>
          <a:p>
            <a:pPr algn="ctr"/>
            <a:r>
              <a:rPr lang="sr-Latn-RS" sz="2800" b="1" dirty="0" smtClean="0"/>
              <a:t>(</a:t>
            </a:r>
            <a:r>
              <a:rPr lang="sr-Latn-RS" sz="2800" b="1" i="1" dirty="0" smtClean="0"/>
              <a:t>Ipomea batatas</a:t>
            </a:r>
            <a:r>
              <a:rPr lang="sr-Latn-RS" sz="2800" b="1" dirty="0" smtClean="0"/>
              <a:t>)</a:t>
            </a:r>
            <a:endParaRPr lang="en-US" sz="2800" b="1" dirty="0"/>
          </a:p>
        </p:txBody>
      </p:sp>
      <p:pic>
        <p:nvPicPr>
          <p:cNvPr id="7" name="Picture 14" descr="LOGO-LA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51520" y="6237312"/>
            <a:ext cx="241176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sr-Latn-RS" sz="2000" b="1" dirty="0" smtClean="0">
                <a:latin typeface="Times New Roman" pitchFamily="18" charset="0"/>
                <a:cs typeface="Times New Roman" pitchFamily="18" charset="0"/>
              </a:rPr>
              <a:t>anuar, 2021</a:t>
            </a:r>
            <a:r>
              <a:rPr lang="sr-Latn-R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                          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76009" y="0"/>
            <a:ext cx="1667991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580112" y="6021288"/>
            <a:ext cx="331236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RS" b="1" dirty="0" smtClean="0"/>
              <a:t>Vladimir Sabadoš, dipl.inž.polj.</a:t>
            </a:r>
          </a:p>
          <a:p>
            <a:r>
              <a:rPr lang="sr-Latn-RS" b="1" dirty="0" smtClean="0"/>
              <a:t>Danijela Žunić, master inž.polj.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51520" y="4581128"/>
            <a:ext cx="3096344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Latn-RS" b="1" dirty="0" smtClean="0"/>
              <a:t> toploljubiva </a:t>
            </a:r>
            <a:r>
              <a:rPr lang="sr-Latn-RS" b="1" dirty="0" smtClean="0"/>
              <a:t>kultura</a:t>
            </a:r>
            <a:r>
              <a:rPr lang="sr-Latn-RS" b="1" dirty="0" smtClean="0"/>
              <a:t>, </a:t>
            </a:r>
            <a:r>
              <a:rPr lang="sr-Latn-RS" b="1" dirty="0" smtClean="0"/>
              <a:t>najbolje uspeva na rastresitim i peskovito-ilovastim plodnim zemljištima</a:t>
            </a:r>
          </a:p>
          <a:p>
            <a:pPr>
              <a:buFont typeface="Wingdings" pitchFamily="2" charset="2"/>
              <a:buChar char="§"/>
            </a:pPr>
            <a:r>
              <a:rPr lang="sr-Latn-RS" b="1" dirty="0" smtClean="0"/>
              <a:t> traži visoku vlažnost i kod nas daje dobre rezultate uz navodnjavanje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4355976" y="188640"/>
            <a:ext cx="45720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Latn-RS" b="1" dirty="0" smtClean="0"/>
              <a:t>navodnjavanje u sistemu “kap po kap”</a:t>
            </a:r>
          </a:p>
          <a:p>
            <a:pPr>
              <a:buFont typeface="Wingdings" pitchFamily="2" charset="2"/>
              <a:buChar char="§"/>
            </a:pPr>
            <a:r>
              <a:rPr lang="sr-Latn-RS" b="1" dirty="0" smtClean="0"/>
              <a:t> optimalna količina padavina je od 700-1000 mm godišnje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1124744"/>
            <a:ext cx="3600400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Latn-RS" b="1" dirty="0" smtClean="0"/>
              <a:t>pogodan za organsku proizvodnju jer je otporan na bolesti 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528" y="5373216"/>
            <a:ext cx="3779912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sr-Latn-RS" b="1" dirty="0" smtClean="0"/>
              <a:t>štetočine ga ne napadaju iznad zemlje, pa batat ne treba tretirati sa insekticidima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16016" y="2492896"/>
            <a:ext cx="367240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sr-Latn-RS" b="1" dirty="0" smtClean="0"/>
              <a:t>male štete mogu da naprave miševi, žičari i puževi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5536" y="4293096"/>
            <a:ext cx="3563888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sr-Latn-RS" b="1" dirty="0" smtClean="0"/>
              <a:t>u ishrani se koristi mlado zeleno lišće koje se može upotrebiti kao varivo ili salata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29000"/>
            <a:ext cx="392180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860032" y="260648"/>
            <a:ext cx="331236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Latn-RS" sz="2000" b="1" dirty="0" smtClean="0"/>
              <a:t>Bolesti i štetočine</a:t>
            </a:r>
            <a:endParaRPr lang="en-US" sz="2000" b="1" dirty="0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1" y="188640"/>
            <a:ext cx="3577953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Arrow Connector 18"/>
          <p:cNvCxnSpPr/>
          <p:nvPr/>
        </p:nvCxnSpPr>
        <p:spPr>
          <a:xfrm flipH="1">
            <a:off x="5508104" y="3140968"/>
            <a:ext cx="1440160" cy="18722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835696" y="2492896"/>
            <a:ext cx="0" cy="18722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26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292080" y="4005064"/>
            <a:ext cx="3672408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Latn-RS" sz="2000" b="1" dirty="0" smtClean="0"/>
              <a:t> batat dolazi u tehnološku zrelost za 90 dana, što se može proveriti zasecanjem vreže gde se u zrelosti pojavljuje beli gusti sok </a:t>
            </a:r>
          </a:p>
          <a:p>
            <a:pPr>
              <a:buFont typeface="Wingdings" pitchFamily="2" charset="2"/>
              <a:buChar char="§"/>
            </a:pPr>
            <a:r>
              <a:rPr lang="sr-Latn-RS" sz="2000" b="1" dirty="0" smtClean="0"/>
              <a:t> vađenje se obavlja krajem septembra i u oktobru i to pre mrazeva i kiša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60648"/>
            <a:ext cx="453650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24944"/>
            <a:ext cx="3888432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51520" y="332656"/>
            <a:ext cx="3744416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Latn-RS" sz="2400" b="1" dirty="0" smtClean="0"/>
              <a:t> batat se najčešće vadi vadilicama za krompir ili ručno na manjim površinama</a:t>
            </a:r>
          </a:p>
          <a:p>
            <a:pPr>
              <a:buFont typeface="Wingdings" pitchFamily="2" charset="2"/>
              <a:buChar char="§"/>
            </a:pPr>
            <a:r>
              <a:rPr lang="sr-Latn-RS" sz="2400" b="1" dirty="0" smtClean="0"/>
              <a:t> vađenje od avgusta do oktobra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268760"/>
            <a:ext cx="2448272" cy="4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268760"/>
            <a:ext cx="271830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96752"/>
            <a:ext cx="2376264" cy="446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763688" y="332656"/>
            <a:ext cx="590465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/>
              <a:t>Pripreme i </a:t>
            </a:r>
            <a:r>
              <a:rPr lang="sr-Latn-RS" sz="2400" b="1" dirty="0" smtClean="0"/>
              <a:t>čišćenje batata pre skladištenja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96952"/>
            <a:ext cx="59055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3267" y="317412"/>
            <a:ext cx="2314854" cy="308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95536" y="332656"/>
            <a:ext cx="46805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Latn-RS" b="1" dirty="0" smtClean="0"/>
              <a:t> nakon vađenja batat je potrebno uskladištiti na temperaturi od 15°C sa relativnom vlagom vazduha od 85-90%</a:t>
            </a:r>
          </a:p>
          <a:p>
            <a:pPr>
              <a:buFont typeface="Wingdings" pitchFamily="2" charset="2"/>
              <a:buChar char="§"/>
            </a:pPr>
            <a:r>
              <a:rPr lang="sr-Latn-RS" b="1" dirty="0" smtClean="0"/>
              <a:t> obavezno čuvanje u mračnoj prostoriji ili prekriveno materijalom koje ne propušta svetlost</a:t>
            </a:r>
          </a:p>
          <a:p>
            <a:pPr>
              <a:buFont typeface="Wingdings" pitchFamily="2" charset="2"/>
              <a:buChar char="§"/>
            </a:pPr>
            <a:r>
              <a:rPr lang="sr-Latn-RS" b="1" dirty="0" smtClean="0"/>
              <a:t> </a:t>
            </a:r>
            <a:r>
              <a:rPr lang="sr-Latn-RS" b="1" dirty="0" smtClean="0"/>
              <a:t>temperatura u skladištu ne </a:t>
            </a:r>
            <a:r>
              <a:rPr lang="sr-Latn-RS" b="1" dirty="0" smtClean="0"/>
              <a:t>sme da padne ispod 10°C</a:t>
            </a:r>
          </a:p>
          <a:p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516216" y="3717032"/>
            <a:ext cx="2232248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Latn-RS" sz="3200" b="1" dirty="0" smtClean="0"/>
              <a:t>Skladištenje batata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645024"/>
            <a:ext cx="288032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39" y="980728"/>
            <a:ext cx="288032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280831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300192" y="836712"/>
            <a:ext cx="25922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Latn-RS" b="1" dirty="0" smtClean="0"/>
          </a:p>
          <a:p>
            <a:endParaRPr lang="sr-Latn-RS" b="1" dirty="0" smtClean="0"/>
          </a:p>
          <a:p>
            <a:pPr>
              <a:buFont typeface="Wingdings" pitchFamily="2" charset="2"/>
              <a:buChar char="§"/>
            </a:pPr>
            <a:r>
              <a:rPr lang="sr-Latn-RS" b="1" dirty="0" smtClean="0"/>
              <a:t> na jednoj biljci može se razviti 4-18 zadebljalih korena, prosečne težine 100-500 grama</a:t>
            </a:r>
          </a:p>
          <a:p>
            <a:endParaRPr lang="sr-Latn-RS" b="1" dirty="0" smtClean="0"/>
          </a:p>
          <a:p>
            <a:pPr>
              <a:buFont typeface="Wingdings" pitchFamily="2" charset="2"/>
              <a:buChar char="§"/>
            </a:pPr>
            <a:r>
              <a:rPr lang="sr-Latn-RS" b="1" dirty="0" smtClean="0"/>
              <a:t> prosečan prinos je oko 30 t/ha</a:t>
            </a:r>
          </a:p>
          <a:p>
            <a:endParaRPr lang="sr-Latn-RS" b="1" dirty="0" smtClean="0"/>
          </a:p>
          <a:p>
            <a:pPr>
              <a:buFont typeface="Wingdings" pitchFamily="2" charset="2"/>
              <a:buChar char="§"/>
            </a:pPr>
            <a:r>
              <a:rPr lang="sr-Latn-RS" b="1" dirty="0" smtClean="0"/>
              <a:t> cena kilograma batata u maloprodaji je oko 250 dinara, dok je u Evropi u proseku 4-5 eura po kilogramu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980728"/>
            <a:ext cx="280831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9512" y="2564904"/>
            <a:ext cx="2376264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Latn-RS" sz="2000" b="1" dirty="0" smtClean="0"/>
              <a:t>visokoenergetska kultura, sadrži puno skroba, malo šećera</a:t>
            </a:r>
          </a:p>
          <a:p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1560" y="476672"/>
            <a:ext cx="3816424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Latn-RS" sz="2000" b="1" dirty="0" smtClean="0"/>
              <a:t> velika količina beta-karotena (200gr.batata </a:t>
            </a:r>
            <a:r>
              <a:rPr lang="sr-Latn-RS" sz="2000" b="1" dirty="0" smtClean="0"/>
              <a:t>= </a:t>
            </a:r>
            <a:r>
              <a:rPr lang="sr-Latn-RS" sz="2000" b="1" dirty="0" smtClean="0"/>
              <a:t>5kg brokule)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9552" y="5301208"/>
            <a:ext cx="331236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Latn-RS" sz="2000" b="1" dirty="0" smtClean="0"/>
              <a:t>brže se kuva od krompira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508104" y="260648"/>
            <a:ext cx="3024336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Latn-RS" sz="2000" b="1" dirty="0" smtClean="0"/>
              <a:t>posebno pogodan za ljude koji boluju od dijabetesa zbog niskog GI indexa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60032" y="5085184"/>
            <a:ext cx="3960440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Latn-RS" sz="2000" b="1" dirty="0" smtClean="0"/>
              <a:t>bogat je vitaminima, mineralima i ugljenim hidratima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204822" y="2636912"/>
            <a:ext cx="1835696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Latn-RS" sz="2000" b="1" dirty="0" smtClean="0"/>
              <a:t>bez masti i holesterola</a:t>
            </a:r>
            <a:endParaRPr lang="en-US" sz="20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2843808" y="1340768"/>
            <a:ext cx="36004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228184" y="1412776"/>
            <a:ext cx="576064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372200" y="2996952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555776" y="3212976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915816" y="4437112"/>
            <a:ext cx="576064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436096" y="4365104"/>
            <a:ext cx="576064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060848"/>
            <a:ext cx="302433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52120" y="2060848"/>
            <a:ext cx="2844824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Latn-RS" sz="5400" b="1" dirty="0" smtClean="0"/>
              <a:t>Hvala na pažnji!</a:t>
            </a:r>
            <a:endParaRPr lang="en-US" sz="54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27584" y="2636912"/>
            <a:ext cx="7632848" cy="23083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Latn-RS" sz="2400" b="1" dirty="0" smtClean="0">
                <a:cs typeface="Times New Roman" pitchFamily="18" charset="0"/>
              </a:rPr>
              <a:t>  višegodišnja tropska kultura, pripada porodici slakova</a:t>
            </a:r>
          </a:p>
          <a:p>
            <a:pPr>
              <a:buFont typeface="Wingdings" pitchFamily="2" charset="2"/>
              <a:buChar char="§"/>
            </a:pPr>
            <a:r>
              <a:rPr lang="sr-Latn-RS" sz="2400" b="1" dirty="0" smtClean="0">
                <a:cs typeface="Times New Roman" pitchFamily="18" charset="0"/>
              </a:rPr>
              <a:t> potiče iz Srednje i Južne Amerike</a:t>
            </a:r>
          </a:p>
          <a:p>
            <a:pPr>
              <a:buFont typeface="Wingdings" pitchFamily="2" charset="2"/>
              <a:buChar char="§"/>
            </a:pPr>
            <a:r>
              <a:rPr lang="sr-Latn-RS" sz="2400" b="1" dirty="0" smtClean="0">
                <a:cs typeface="Times New Roman" pitchFamily="18" charset="0"/>
              </a:rPr>
              <a:t> kod nas se gaji kao jednogodišnja kultura</a:t>
            </a:r>
          </a:p>
          <a:p>
            <a:pPr>
              <a:buFont typeface="Wingdings" pitchFamily="2" charset="2"/>
              <a:buChar char="§"/>
            </a:pPr>
            <a:r>
              <a:rPr lang="sr-Latn-RS" sz="2400" b="1" dirty="0" smtClean="0">
                <a:cs typeface="Times New Roman" pitchFamily="18" charset="0"/>
              </a:rPr>
              <a:t> lišće je izduženo i srcolikog oblika</a:t>
            </a:r>
          </a:p>
          <a:p>
            <a:pPr>
              <a:buFont typeface="Wingdings" pitchFamily="2" charset="2"/>
              <a:buChar char="§"/>
            </a:pPr>
            <a:r>
              <a:rPr lang="sr-Latn-RS" sz="2400" b="1" dirty="0" smtClean="0">
                <a:cs typeface="Times New Roman" pitchFamily="18" charset="0"/>
              </a:rPr>
              <a:t> koren je duguljast a može biti žute, narandžaste, crvene, smeđe i ljubičaste boje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67744" y="260648"/>
            <a:ext cx="460851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Latn-RS" sz="2800" b="1" dirty="0" smtClean="0"/>
              <a:t>Morfološke osobine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508104" y="1052736"/>
            <a:ext cx="3384376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Latn-RS" b="1" dirty="0" smtClean="0"/>
              <a:t>Red: Solanales</a:t>
            </a:r>
          </a:p>
          <a:p>
            <a:pPr algn="ctr"/>
            <a:r>
              <a:rPr lang="sr-Latn-RS" b="1" dirty="0" smtClean="0"/>
              <a:t>Porodica: Convolvulaceae</a:t>
            </a:r>
          </a:p>
          <a:p>
            <a:pPr algn="ctr"/>
            <a:r>
              <a:rPr lang="sr-Latn-RS" b="1" dirty="0" smtClean="0"/>
              <a:t>Rod: Ipomea</a:t>
            </a:r>
          </a:p>
          <a:p>
            <a:pPr algn="ctr"/>
            <a:r>
              <a:rPr lang="sr-Latn-RS" b="1" dirty="0" smtClean="0"/>
              <a:t>Vrsta: </a:t>
            </a:r>
            <a:r>
              <a:rPr lang="sr-Latn-RS" b="1" i="1" dirty="0" smtClean="0"/>
              <a:t>Ipomea batatas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97349" y="1810722"/>
            <a:ext cx="2808312" cy="31700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Latn-RS" sz="2000" b="1" dirty="0" smtClean="0"/>
              <a:t> batat se najčešće proizvodi vegetativno </a:t>
            </a:r>
          </a:p>
          <a:p>
            <a:endParaRPr lang="sr-Latn-RS" sz="2000" b="1" dirty="0" smtClean="0"/>
          </a:p>
          <a:p>
            <a:pPr>
              <a:buFont typeface="Wingdings" pitchFamily="2" charset="2"/>
              <a:buChar char="§"/>
            </a:pPr>
            <a:r>
              <a:rPr lang="sr-Latn-RS" sz="2000" b="1" dirty="0" smtClean="0"/>
              <a:t>klijanje traje od 2 do 4 nedelje</a:t>
            </a:r>
          </a:p>
          <a:p>
            <a:endParaRPr lang="sr-Latn-RS" sz="2000" b="1" dirty="0" smtClean="0"/>
          </a:p>
          <a:p>
            <a:pPr>
              <a:buFont typeface="Wingdings" pitchFamily="2" charset="2"/>
              <a:buChar char="§"/>
            </a:pPr>
            <a:r>
              <a:rPr lang="sr-Latn-RS" sz="2000" b="1" dirty="0" smtClean="0"/>
              <a:t> na klijanje se mogu staviti i “krtole” koje su oštećene prilikom vađenja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635896" y="188640"/>
            <a:ext cx="504056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</a:t>
            </a:r>
            <a:r>
              <a:rPr lang="sr-Latn-RS" sz="2400" b="1" dirty="0" smtClean="0"/>
              <a:t>roizvodnja rasada batata</a:t>
            </a:r>
          </a:p>
          <a:p>
            <a:pPr algn="ctr"/>
            <a:r>
              <a:rPr lang="sr-Latn-RS" sz="2400" b="1" dirty="0" smtClean="0"/>
              <a:t> (</a:t>
            </a:r>
            <a:r>
              <a:rPr lang="sr-Latn-RS" sz="2400" b="1" i="1" dirty="0" smtClean="0"/>
              <a:t>Ipomea batatas</a:t>
            </a:r>
            <a:r>
              <a:rPr lang="sr-Latn-RS" sz="2400" b="1" dirty="0" smtClean="0"/>
              <a:t>)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0808"/>
            <a:ext cx="4032448" cy="480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204864"/>
            <a:ext cx="2699792" cy="202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437112"/>
            <a:ext cx="2808312" cy="203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27584" y="188640"/>
            <a:ext cx="396044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RS" sz="2400" b="1" dirty="0" smtClean="0"/>
              <a:t>Postavljanje “krtola” u drvene gajbe i supstrat  pomešan  sa peskom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88640"/>
            <a:ext cx="2495830" cy="187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3528392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</a:t>
            </a:r>
            <a:r>
              <a:rPr lang="sr-Latn-RS" sz="2400" b="1" dirty="0" smtClean="0"/>
              <a:t>ast i razvoj rasada u kontrolisanim uslovima uz obavezno </a:t>
            </a:r>
            <a:r>
              <a:rPr lang="sr-Latn-RS" sz="2400" b="1" dirty="0" smtClean="0"/>
              <a:t>zalivanje</a:t>
            </a:r>
            <a:endParaRPr lang="sr-Latn-RS" sz="2400" b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354385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0649"/>
            <a:ext cx="375582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636912"/>
            <a:ext cx="381642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149080"/>
            <a:ext cx="2736304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/>
              <a:t>Presađivanje mladih biljaka sa “krtola” u kontejnere sa supstratom i đubrivom</a:t>
            </a:r>
            <a:endParaRPr lang="en-US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60648"/>
            <a:ext cx="252028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60648"/>
            <a:ext cx="2879933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2771800" cy="369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45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0"/>
            <a:ext cx="3995936" cy="503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436096" y="5301208"/>
            <a:ext cx="338437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/>
              <a:t>Predsetvena priprema zemljišta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5085184"/>
            <a:ext cx="4176464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Latn-RS" b="1" dirty="0" smtClean="0"/>
              <a:t> rasađivanje je najbolje uraditi u periodu od 15.05. do 15.06.</a:t>
            </a:r>
          </a:p>
          <a:p>
            <a:pPr>
              <a:buFont typeface="Wingdings" pitchFamily="2" charset="2"/>
              <a:buChar char="§"/>
            </a:pPr>
            <a:r>
              <a:rPr lang="sr-Latn-RS" b="1" dirty="0" smtClean="0"/>
              <a:t> temperatura zemljišta ne sme da bude manja od 10°C prilikom sadnje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3568" y="188640"/>
            <a:ext cx="3528392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Latn-RS" b="1" dirty="0" smtClean="0"/>
              <a:t> osnovna obrada obavlja se u jesen na dubinu oko 25 cm</a:t>
            </a:r>
          </a:p>
          <a:p>
            <a:pPr>
              <a:buFont typeface="Wingdings" pitchFamily="2" charset="2"/>
              <a:buChar char="§"/>
            </a:pPr>
            <a:r>
              <a:rPr lang="sr-Latn-RS" b="1" dirty="0" smtClean="0"/>
              <a:t> predsetvena priprema se obavlja u proleće na dubinu od 8 do 10 cm</a:t>
            </a:r>
          </a:p>
          <a:p>
            <a:pPr>
              <a:buFont typeface="Wingdings" pitchFamily="2" charset="2"/>
              <a:buChar char="§"/>
            </a:pPr>
            <a:r>
              <a:rPr lang="sr-Latn-RS" b="1" dirty="0" smtClean="0"/>
              <a:t> đubrenje zavisi od predkulture i hemijske analize zemljišta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5508104" y="548680"/>
            <a:ext cx="324036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Latn-RS" b="1" dirty="0" smtClean="0"/>
              <a:t> rasad je spreman za presađivanje nakon 4-6 </a:t>
            </a:r>
            <a:r>
              <a:rPr lang="sr-Latn-RS" b="1" dirty="0" smtClean="0"/>
              <a:t>nedelja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429000"/>
            <a:ext cx="302433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707904" y="548680"/>
            <a:ext cx="2520280" cy="56323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Latn-RS" dirty="0" smtClean="0"/>
              <a:t> </a:t>
            </a:r>
            <a:r>
              <a:rPr lang="sr-Latn-RS" sz="2000" b="1" dirty="0" smtClean="0"/>
              <a:t>razmak između redova </a:t>
            </a:r>
            <a:r>
              <a:rPr lang="sr-Latn-RS" sz="2000" b="1" dirty="0" smtClean="0"/>
              <a:t>treba da bude</a:t>
            </a:r>
            <a:r>
              <a:rPr lang="sr-Latn-RS" sz="2000" b="1" dirty="0" smtClean="0"/>
              <a:t> </a:t>
            </a:r>
            <a:r>
              <a:rPr lang="sr-Latn-RS" sz="2000" b="1" dirty="0" smtClean="0"/>
              <a:t>od </a:t>
            </a:r>
            <a:r>
              <a:rPr lang="sr-Latn-RS" sz="2000" b="1" dirty="0" smtClean="0"/>
              <a:t>100</a:t>
            </a:r>
            <a:r>
              <a:rPr lang="sr-Latn-RS" sz="2000" b="1" dirty="0" smtClean="0"/>
              <a:t> </a:t>
            </a:r>
            <a:r>
              <a:rPr lang="sr-Latn-RS" sz="2000" b="1" dirty="0" smtClean="0"/>
              <a:t>- 120 cm a  između biljaka u redu 30 - 50 cm</a:t>
            </a:r>
          </a:p>
          <a:p>
            <a:endParaRPr lang="sr-Latn-RS" sz="2000" b="1" dirty="0" smtClean="0"/>
          </a:p>
          <a:p>
            <a:pPr>
              <a:buFont typeface="Wingdings" pitchFamily="2" charset="2"/>
              <a:buChar char="§"/>
            </a:pPr>
            <a:r>
              <a:rPr lang="sr-Latn-RS" sz="2000" b="1" dirty="0" smtClean="0"/>
              <a:t>na istu površinu može doći tek nakon 4 godine</a:t>
            </a:r>
          </a:p>
          <a:p>
            <a:endParaRPr lang="sr-Latn-RS" sz="2000" b="1" dirty="0" smtClean="0"/>
          </a:p>
          <a:p>
            <a:pPr>
              <a:buFont typeface="Wingdings" pitchFamily="2" charset="2"/>
              <a:buChar char="§"/>
            </a:pPr>
            <a:r>
              <a:rPr lang="sr-Latn-RS" sz="2000" b="1" dirty="0" smtClean="0"/>
              <a:t> izbegavati zemljište gde je predkultura bio kukuruz (osetljivost na herbicide)</a:t>
            </a:r>
          </a:p>
          <a:p>
            <a:endParaRPr lang="sr-Latn-RS" sz="2000" b="1" dirty="0" smtClean="0"/>
          </a:p>
          <a:p>
            <a:pPr>
              <a:buFont typeface="Wingdings" pitchFamily="2" charset="2"/>
              <a:buChar char="§"/>
            </a:pPr>
            <a:r>
              <a:rPr lang="sr-Latn-RS" sz="2000" b="1" dirty="0" smtClean="0"/>
              <a:t> pre sadnje je najbolje postaviti PE malč folija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501008"/>
            <a:ext cx="2376264" cy="310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60648"/>
            <a:ext cx="234471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2900685" cy="302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 smtClean="0"/>
              <a:t>Rasad nakon 10 dana</a:t>
            </a:r>
            <a:endParaRPr lang="en-US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0"/>
            <a:ext cx="40679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987824" y="5877272"/>
            <a:ext cx="4176464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Latn-RS" sz="2000" b="1" dirty="0" smtClean="0"/>
              <a:t>Mlade biljke batata 10 dana </a:t>
            </a:r>
          </a:p>
          <a:p>
            <a:pPr algn="ctr"/>
            <a:r>
              <a:rPr lang="sr-Latn-RS" sz="2000" b="1" dirty="0" smtClean="0"/>
              <a:t>nakon rasađivanja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587</Words>
  <Application>Microsoft Office PowerPoint</Application>
  <PresentationFormat>On-screen Show (4:3)</PresentationFormat>
  <Paragraphs>74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Rasad nakon 10 dana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Danijela</dc:creator>
  <cp:lastModifiedBy>Danijela</cp:lastModifiedBy>
  <cp:revision>56</cp:revision>
  <dcterms:created xsi:type="dcterms:W3CDTF">2021-01-19T09:15:17Z</dcterms:created>
  <dcterms:modified xsi:type="dcterms:W3CDTF">2021-01-22T14:02:04Z</dcterms:modified>
</cp:coreProperties>
</file>