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8" r:id="rId12"/>
    <p:sldId id="265" r:id="rId13"/>
    <p:sldId id="266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BFAC0-4EFC-4F5B-AFBB-3F45EB68699F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C6918-578E-44F6-8B74-F745405AD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EFIKASNOST HERBICIDA U SOJI U ZAVISNOSTI OD METEOROLOŠKIH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USLOVA</a:t>
            </a:r>
            <a:br>
              <a:rPr lang="sr-Latn-R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2017/19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tx1"/>
                </a:solidFill>
              </a:rPr>
              <a:t>Mast.inž.polj. </a:t>
            </a:r>
            <a:r>
              <a:rPr lang="en-US" dirty="0" smtClean="0">
                <a:solidFill>
                  <a:schemeClr val="tx1"/>
                </a:solidFill>
              </a:rPr>
              <a:t>J</a:t>
            </a:r>
            <a:r>
              <a:rPr lang="sr-Latn-RS" dirty="0" smtClean="0">
                <a:solidFill>
                  <a:schemeClr val="tx1"/>
                </a:solidFill>
              </a:rPr>
              <a:t>elena Perenčević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1828800" cy="1905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8640"/>
            <a:ext cx="228600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elton 0,5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kg   PRE EM                                         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73 % /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3,7t/ha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Galbenon 1,5l+Okvir 4gr+Alteox 0,1%+ Activ 12 3l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1ppl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Galbenon 2l+Okvir 4gr+Alteox 0,1%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3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trolist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soje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752600"/>
            <a:ext cx="3124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752600"/>
            <a:ext cx="274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2819400"/>
            <a:ext cx="24384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705600" y="1828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Slabije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dejstvo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Ambrosia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artemisifolia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Chenopodium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album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Galbenon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2l+Okvir 8gr +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Alteox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0,1% 1p.p.l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50% /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3,3t/ha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Galbenon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1l+Kvazar 0,6l  3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trolist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soje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2895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752600"/>
            <a:ext cx="2514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2895600"/>
            <a:ext cx="24384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781800" y="1752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Slabije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dejstvo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Ambrosia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artemisifolia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Chenopodium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album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Frontier 1l+Sencor plus 0,35l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PRE EM        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82 % /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3,3 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Corum 0,9l+ Dash 0,5l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1ppl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Corum 0,9l+Dash 0,5l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1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trolist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soje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2971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447800"/>
            <a:ext cx="2362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2667000"/>
            <a:ext cx="24384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781800" y="1905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Slabije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dejstvo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Ambrosia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artemisifolia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Chenopodium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album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Frontier 1l+ Sencor plus 0,35l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PRE EM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82% /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3 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Corum 0,9l+Harmony 8gr+Dash 0,5l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1trolist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soje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3124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600200"/>
            <a:ext cx="289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2590800"/>
            <a:ext cx="22098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Corum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0,9l +Harmony 4gr+ Dash 0,5l 1ppl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70 % /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3,3t/ha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Corum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0,9l + Harmony 4gr + Dash 0,5l 1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trolist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soje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0"/>
            <a:ext cx="2743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524000"/>
            <a:ext cx="2819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2819400"/>
            <a:ext cx="22098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162800" y="2057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Slabije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dejstvo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Chenopodium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album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199" y="1142999"/>
          <a:ext cx="3581402" cy="3599447"/>
        </p:xfrm>
        <a:graphic>
          <a:graphicData uri="http://schemas.openxmlformats.org/drawingml/2006/table">
            <a:tbl>
              <a:tblPr/>
              <a:tblGrid>
                <a:gridCol w="854481"/>
                <a:gridCol w="1159652"/>
                <a:gridCol w="1567269"/>
              </a:tblGrid>
              <a:tr h="23996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Mesec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Lokalitet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Sombor-Ogledno polje </a:t>
                      </a:r>
                      <a:r>
                        <a:rPr lang="sr-Latn-CS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Toplana 2017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98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Srednja mesečna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temperatura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(Cº)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b="1" dirty="0" err="1">
                          <a:latin typeface="Times New Roman"/>
                          <a:ea typeface="Times New Roman"/>
                          <a:cs typeface="Times New Roman"/>
                        </a:rPr>
                        <a:t>Količina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b="1" dirty="0" err="1">
                          <a:latin typeface="Times New Roman"/>
                          <a:ea typeface="Times New Roman"/>
                          <a:cs typeface="Times New Roman"/>
                        </a:rPr>
                        <a:t>padavina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latin typeface="Times New Roman"/>
                          <a:ea typeface="Times New Roman"/>
                          <a:cs typeface="Times New Roman"/>
                        </a:rPr>
                        <a:t>(mm)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mart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7,1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38,6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april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12,0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41,6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maj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16,4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65,6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jun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23,6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51,2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jul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23,1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49,8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avgust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22,5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24,6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septembar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17,7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70,6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oktobar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11,5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50,2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ukupno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392,2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prosek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16,73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62000" y="228600"/>
            <a:ext cx="7543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Meteorološki podaci u toku vegetacije  u 2017/2019 godini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 automatskih meteoroloških stanica- Sombor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48200" y="1143005"/>
          <a:ext cx="4267200" cy="3689880"/>
        </p:xfrm>
        <a:graphic>
          <a:graphicData uri="http://schemas.openxmlformats.org/drawingml/2006/table">
            <a:tbl>
              <a:tblPr/>
              <a:tblGrid>
                <a:gridCol w="1018104"/>
                <a:gridCol w="1381712"/>
                <a:gridCol w="1867384"/>
              </a:tblGrid>
              <a:tr h="231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Mesec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Lokalitet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1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Sombor-Ogledno polje </a:t>
                      </a:r>
                      <a:r>
                        <a:rPr lang="sr-Latn-CS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Bilić 2019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9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dirty="0">
                          <a:latin typeface="Times New Roman"/>
                          <a:ea typeface="Times New Roman"/>
                          <a:cs typeface="Times New Roman"/>
                        </a:rPr>
                        <a:t>Srednja mesečna temperatura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dirty="0">
                          <a:latin typeface="Times New Roman"/>
                          <a:ea typeface="Times New Roman"/>
                          <a:cs typeface="Times New Roman"/>
                        </a:rPr>
                        <a:t>(Cº)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 err="1">
                          <a:latin typeface="Times New Roman"/>
                          <a:ea typeface="Times New Roman"/>
                          <a:cs typeface="Times New Roman"/>
                        </a:rPr>
                        <a:t>Količina</a:t>
                      </a: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 err="1">
                          <a:latin typeface="Times New Roman"/>
                          <a:ea typeface="Times New Roman"/>
                          <a:cs typeface="Times New Roman"/>
                        </a:rPr>
                        <a:t>padavina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(mm)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 dirty="0">
                          <a:latin typeface="Times New Roman"/>
                          <a:ea typeface="Times New Roman"/>
                          <a:cs typeface="Times New Roman"/>
                        </a:rPr>
                        <a:t>mart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dirty="0">
                          <a:latin typeface="Times New Roman"/>
                          <a:ea typeface="Times New Roman"/>
                          <a:cs typeface="Times New Roman"/>
                        </a:rPr>
                        <a:t>9.1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1.2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12.66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40.0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april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14.09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126.2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maj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22.56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91.2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jun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21.8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23.0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jul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22.93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46.6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avgust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17.36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49.6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septembar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12.89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33.4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oktobar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9.91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58.8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ukupno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r-Latn-C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470.0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100" b="1">
                          <a:latin typeface="Times New Roman"/>
                          <a:ea typeface="Times New Roman"/>
                          <a:cs typeface="Times New Roman"/>
                        </a:rPr>
                        <a:t>prosek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73" marR="65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100">
                          <a:latin typeface="Times New Roman"/>
                          <a:ea typeface="Times New Roman"/>
                          <a:cs typeface="Times New Roman"/>
                        </a:rPr>
                        <a:t>16.67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ZAKLJUČAK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752600"/>
          </a:xfrm>
        </p:spPr>
        <p:txBody>
          <a:bodyPr/>
          <a:lstStyle/>
          <a:p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2017.godina nepovoljna za proizvodnju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vreme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primene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PRE EM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tretmana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tokom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aprila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meseca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bilo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je 41,6 mm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padavina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nastavku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vegetacije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šniji period </a:t>
            </a:r>
          </a:p>
          <a:p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Smanjena efikasnost n korovsku biljku Chenopodium album- izostanak PRE EM tretmana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133600"/>
          </a:xfrm>
        </p:spPr>
        <p:txBody>
          <a:bodyPr>
            <a:normAutofit/>
          </a:bodyPr>
          <a:lstStyle/>
          <a:p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2019. povoljna količina 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padavina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vreme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primene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PRE EM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tretmana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tokom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aprila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meseca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bilo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mm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padavina</a:t>
            </a:r>
            <a:endParaRPr lang="sr-Latn-R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nastavku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vegetacije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veoma povoljan e meteorološke prilike </a:t>
            </a:r>
          </a:p>
          <a:p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Primena PRE EM tretmana  rezultirala većom efikasnosti na širokolisne korovske vrste.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4196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usevu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soje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primena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zemljišnih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herbicida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opravdana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dovoljnu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količinu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padavina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aktivaciju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smanjuje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broj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folijarnih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tretmana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doprinosi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antirezistetnoj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strategije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zbog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primene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herbicida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drugog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mehanizma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delovanja.Pravilnim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kombinovanjem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zemljišnih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folijarnih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herbicida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efikasno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mogu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suzbiti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korovske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biljke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samim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omogućiti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visok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stabilan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soje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STANJE NA TERENU-PROLEĆE 2017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ominantne korovske vrste 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Ambrosia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artemisifolia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Chenopodium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album, </a:t>
            </a:r>
            <a:endParaRPr lang="sr-Latn-R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Polygonum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lapatifolium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Solanum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nigrum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Xanthium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strumarium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Chenopodium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hibridum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sr-Latn-R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Datura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stramonium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Abutilon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teophrasti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Cirsium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arvense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Sinapsis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arvensis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Sorghum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halepense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R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elika konkurentnost korova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rimena herbicida istog mehanizma delovanja 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sr-Latn-RS" sz="2000" dirty="0" smtClean="0">
                <a:latin typeface="Times New Roman" pitchFamily="18" charset="0"/>
                <a:cs typeface="Times New Roman" pitchFamily="18" charset="0"/>
              </a:rPr>
              <a:t>anija primena herbicida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447800"/>
            <a:ext cx="268224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Dynox 50gr+Bentamark 1l+Symphoni 4gr+okvašivač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 1 trolist soje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63% /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1,3t/ha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Dynox 50gr+Bentamark 1l+Symphoni 4gr+okvašivač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nakon 10 dana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Kontrola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Targa super 2l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1" y="1752599"/>
            <a:ext cx="243840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714500"/>
            <a:ext cx="23622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276600"/>
            <a:ext cx="268224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96000" y="14478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austavljen porast Chenopodium album, Ambrosia artemisifolia</a:t>
            </a:r>
          </a:p>
          <a:p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Nicanje Chenopodium album i Sorghum halepense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Wing P 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3,5l   PRE EM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Corum 0,9l+Dash 0,5l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1 trolist soje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71% /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1,5t/ha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Corum 0,9l+Dash 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0,5l     3 trolist soje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Focus ultra 2l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243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9920" y="1676400"/>
            <a:ext cx="23926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276600"/>
            <a:ext cx="268224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15240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Nakon pre em tretmana palo je 17,6mm/m² kiše</a:t>
            </a:r>
          </a:p>
          <a:p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Dejstvo na Ambrosia artemisifolia i D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atura 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stramonium u vidu nekroze listova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Basar 1,4l+ Velton 0,4kg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PRE EM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66% /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1,5t/ha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Galbenon 2l+Okvir 8gr+Alteox 0,1% 3 trolist</a:t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Rafal1,8l+Cirkon 50ml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2514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600200"/>
            <a:ext cx="2438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276600"/>
            <a:ext cx="268224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16764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Nekroza Sinapis arvensis, manja Ambrosia artemisifolia zaustavljen porast i žućenje. Slabije dejstvo na Polygonum lapatifolium i Abutilon teophrasti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Galbenon 1,5l+Okvir 4gr+Alteox 0,1%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 1 trolist soje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75% /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1,5t/ha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Galbenon 1,5l+Okvir 4gr+Rampa 0,4l+Alteox 0,1%  3 trolist soje</a:t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Galant super 1,2l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76400"/>
            <a:ext cx="2362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6002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276600"/>
            <a:ext cx="268224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248400" y="1828800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Ž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ućenje listova Ambrosia artemisifolia i Polygonum lapatifolium.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anja Ambrosia artemisifolia i 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Polygonum lapatifolium nekrotirao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PROLE</a:t>
            </a:r>
            <a:r>
              <a:rPr lang="sr-Latn-RS" dirty="0" smtClean="0"/>
              <a:t>ĆE 2019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638800" y="1752600"/>
            <a:ext cx="3276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" y="1443841"/>
            <a:ext cx="4572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-Okarakterisale su povoljne vremenske prilike, sa iznad prosečnom količinom padavina u odnosu na višegodišnji prosek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ominantne korovske vrste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Ambrosia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artemisifolia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Chenopodium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album, </a:t>
            </a:r>
            <a:endParaRPr lang="sr-Latn-RS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Polygonum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lapatifolium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Solanum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nigrum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Xanthium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strumarium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Chenopodium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hibridum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sr-Latn-RS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Datura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stramonium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Abutilon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teophrasti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Cirsium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arvense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r-Latn-RS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Sinapsis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arvensis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Sorghum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halepense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elika konkurentnost korova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rimena herbicida istog mehanizma delovanja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anija primena herbicida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asar 1,4l+Velton 0,4l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PRE EM              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84% /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3,7t/ha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Galbenon 2l+Rampa 0,3l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1ppl                 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kontrola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0,9t/ha</a:t>
            </a: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sz="1400" dirty="0" smtClean="0">
                <a:latin typeface="Times New Roman" pitchFamily="18" charset="0"/>
                <a:cs typeface="Times New Roman" pitchFamily="18" charset="0"/>
              </a:rPr>
              <a:t>Galbenon1,5l+Okvir8gr+Alteox 0,1%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3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trolilist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soje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2667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676400"/>
            <a:ext cx="2514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2819400"/>
            <a:ext cx="26670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1524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Slabije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dejstvo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Chenopodium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album,Solanum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nigrum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Latn-RS" sz="1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atura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stramonium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Galbenon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1,5l+Okvir 4gr+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Alteox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0,1% 1p.p.l                                  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efikasnost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77% /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prinos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3,9t/ha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Galbenon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1,5l+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Okvir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4gr +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Rampa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0,3l +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Alteox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0,1% 3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trolist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soje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2362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828800"/>
            <a:ext cx="2590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2667000"/>
            <a:ext cx="24384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705600" y="1905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Slabije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dejstvo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Ambrosia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artemisifolia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</TotalTime>
  <Words>643</Words>
  <Application>Microsoft Office PowerPoint</Application>
  <PresentationFormat>On-screen Show (4:3)</PresentationFormat>
  <Paragraphs>146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EFIKASNOST HERBICIDA U SOJI U ZAVISNOSTI OD METEOROLOŠKIH USLOVA 2017/19</vt:lpstr>
      <vt:lpstr>STANJE NA TERENU-PROLEĆE 2017</vt:lpstr>
      <vt:lpstr>Dynox 50gr+Bentamark 1l+Symphoni 4gr+okvašivač  1 trolist soje                       efikasnost 63% / prinos 1,3t/ha Dynox 50gr+Bentamark 1l+Symphoni 4gr+okvašivač   nakon 10 dana                           Kontrola 1t/ha Targa super 2l</vt:lpstr>
      <vt:lpstr>Wing P 3,5l   PRE EM Corum 0,9l+Dash 0,5l    1 trolist soje                                                            efikasnost 71% /prinos 1,5t/ha Corum 0,9l+Dash 0,5l     3 trolist soje Focus ultra 2l</vt:lpstr>
      <vt:lpstr>Basar 1,4l+ Velton 0,4kg  PRE EM                                                                     efikasnost 66% / prinos 1,5t/ha Galbenon 2l+Okvir 8gr+Alteox 0,1% 3 trolist Rafal1,8l+Cirkon 50ml</vt:lpstr>
      <vt:lpstr>Galbenon 1,5l+Okvir 4gr+Alteox 0,1%   1 trolist soje                                             efikasnost 75% /prinos 1,5t/ha Galbenon 1,5l+Okvir 4gr+Rampa 0,4l+Alteox 0,1%  3 trolist soje Galant super 1,2l</vt:lpstr>
      <vt:lpstr>PROLEĆE 2019</vt:lpstr>
      <vt:lpstr>Basar 1,4l+Velton 0,4l   PRE EM                                                    efikasnost 84% / prinos 3,7t/ha Galbenon 2l+Rampa 0,3l    1ppl                                                       kontrola 0,9t/ha Galbenon1,5l+Okvir8gr+Alteox 0,1%  3 trolilist soje</vt:lpstr>
      <vt:lpstr>Galbenon 1,5l+Okvir 4gr+ Alteox 0,1% 1p.p.l                                      efikasnost  77% / prinos 3,9t/ha Galbenon 1,5l+ Okvir 4gr + Rampa 0,3l + Alteox 0,1% 3 trolist soje</vt:lpstr>
      <vt:lpstr>Velton 0,5kg   PRE EM                                                                               efikasnost 73 % / prinos 3,7t/ha Galbenon 1,5l+Okvir 4gr+Alteox 0,1%+ Activ 12 3l   1ppl Galbenon 2l+Okvir 4gr+Alteox 0,1%   3 trolist soje</vt:lpstr>
      <vt:lpstr>Galbenon 2l+Okvir 8gr + Alteox 0,1% 1p.p.l                                      efikasnost 50% / prinos 3,3t/ha Galbenon 1l+Kvazar 0,6l  3 trolist soje</vt:lpstr>
      <vt:lpstr>Frontier 1l+Sencor plus 0,35l   PRE EM                                              efikasnost  82 % / prinos 3,3 t/ha Corum 0,9l+ Dash 0,5l   1ppl Corum 0,9l+Dash 0,5l  1 trolist soje</vt:lpstr>
      <vt:lpstr>Frontier 1l+ Sencor plus 0,35l    PRE EM                                      efikasnost 82% / prinos 3 t/ha Corum 0,9l+Harmony 8gr+Dash 0,5l   1trolist soje</vt:lpstr>
      <vt:lpstr>Corum 0,9l +Harmony 4gr+ Dash 0,5l 1ppl                                   efikasnost 70 % / prinos 3,3t/ha Corum 0,9l + Harmony 4gr + Dash 0,5l 1 trolist soje</vt:lpstr>
      <vt:lpstr>Slide 15</vt:lpstr>
      <vt:lpstr>ZAKLJUČAK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EFIKASNOST HERBICIDA U SOJI U ZAVISNOSTI OD METEOROLOŠKIH USLOVA</dc:title>
  <dc:creator>Admin</dc:creator>
  <cp:lastModifiedBy>Admin</cp:lastModifiedBy>
  <cp:revision>90</cp:revision>
  <dcterms:created xsi:type="dcterms:W3CDTF">2021-09-10T10:11:02Z</dcterms:created>
  <dcterms:modified xsi:type="dcterms:W3CDTF">2021-09-15T12:51:27Z</dcterms:modified>
</cp:coreProperties>
</file>